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383" r:id="rId2"/>
    <p:sldId id="394" r:id="rId3"/>
    <p:sldId id="413" r:id="rId4"/>
    <p:sldId id="414" r:id="rId5"/>
    <p:sldId id="415" r:id="rId6"/>
    <p:sldId id="397" r:id="rId7"/>
    <p:sldId id="409" r:id="rId8"/>
    <p:sldId id="398" r:id="rId9"/>
    <p:sldId id="399" r:id="rId10"/>
    <p:sldId id="410" r:id="rId11"/>
    <p:sldId id="400" r:id="rId12"/>
    <p:sldId id="408" r:id="rId13"/>
    <p:sldId id="412" r:id="rId14"/>
    <p:sldId id="411" r:id="rId15"/>
    <p:sldId id="416" r:id="rId16"/>
    <p:sldId id="417" r:id="rId17"/>
    <p:sldId id="418" r:id="rId18"/>
    <p:sldId id="419" r:id="rId19"/>
    <p:sldId id="422" r:id="rId20"/>
    <p:sldId id="423" r:id="rId21"/>
    <p:sldId id="420" r:id="rId22"/>
    <p:sldId id="421" r:id="rId23"/>
    <p:sldId id="424" r:id="rId24"/>
    <p:sldId id="425" r:id="rId25"/>
    <p:sldId id="426" r:id="rId26"/>
    <p:sldId id="407" r:id="rId27"/>
    <p:sldId id="427" r:id="rId28"/>
    <p:sldId id="428" r:id="rId29"/>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BB928E10-A69C-42F6-8B07-A2FEAC067766}">
          <p14:sldIdLst>
            <p14:sldId id="383"/>
            <p14:sldId id="394"/>
            <p14:sldId id="413"/>
            <p14:sldId id="414"/>
            <p14:sldId id="415"/>
            <p14:sldId id="397"/>
            <p14:sldId id="409"/>
            <p14:sldId id="398"/>
            <p14:sldId id="399"/>
            <p14:sldId id="410"/>
            <p14:sldId id="400"/>
            <p14:sldId id="408"/>
            <p14:sldId id="412"/>
            <p14:sldId id="411"/>
            <p14:sldId id="416"/>
            <p14:sldId id="417"/>
            <p14:sldId id="418"/>
            <p14:sldId id="419"/>
            <p14:sldId id="422"/>
            <p14:sldId id="423"/>
            <p14:sldId id="420"/>
            <p14:sldId id="421"/>
            <p14:sldId id="424"/>
            <p14:sldId id="425"/>
            <p14:sldId id="426"/>
            <p14:sldId id="407"/>
            <p14:sldId id="427"/>
            <p14:sldId id="4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DC5924"/>
    <a:srgbClr val="B7472A"/>
    <a:srgbClr val="E93FD1"/>
    <a:srgbClr val="75D1FF"/>
    <a:srgbClr val="E6E6E6"/>
    <a:srgbClr val="000000"/>
    <a:srgbClr val="FFFFFF"/>
    <a:srgbClr val="11161C"/>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30" autoAdjust="0"/>
    <p:restoredTop sz="70994" autoAdjust="0"/>
  </p:normalViewPr>
  <p:slideViewPr>
    <p:cSldViewPr snapToGrid="0">
      <p:cViewPr varScale="1">
        <p:scale>
          <a:sx n="51" d="100"/>
          <a:sy n="51" d="100"/>
        </p:scale>
        <p:origin x="1230" y="78"/>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5/6/2018</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5/6/2018</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2076836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comparison to the pre existing chatbot Ava has the ability to open operating system programs like, web browsers, calculators and documents.</a:t>
            </a:r>
          </a:p>
          <a:p>
            <a:r>
              <a:rPr lang="en-GB" dirty="0"/>
              <a:t>Ava also has a the ability for users to change the voice and avatar of the software by switching between the male and female profiles.</a:t>
            </a:r>
          </a:p>
          <a:p>
            <a:r>
              <a:rPr lang="en-GB" dirty="0"/>
              <a:t>Furthermore AVA can inform the user of real world information like telling them the date and time.</a:t>
            </a:r>
          </a:p>
          <a:p>
            <a:r>
              <a:rPr lang="en-GB" dirty="0"/>
              <a:t>Plus ava can complete complex calculations</a:t>
            </a:r>
          </a:p>
          <a:p>
            <a:r>
              <a:rPr lang="en-GB" dirty="0"/>
              <a:t>The website has a downloadable version plus the ability for users to contact the team</a:t>
            </a:r>
          </a:p>
        </p:txBody>
      </p:sp>
      <p:sp>
        <p:nvSpPr>
          <p:cNvPr id="4" name="Slide Number Placeholder 3"/>
          <p:cNvSpPr>
            <a:spLocks noGrp="1"/>
          </p:cNvSpPr>
          <p:nvPr>
            <p:ph type="sldNum" sz="quarter" idx="10"/>
          </p:nvPr>
        </p:nvSpPr>
        <p:spPr/>
        <p:txBody>
          <a:bodyPr/>
          <a:lstStyle/>
          <a:p>
            <a:fld id="{4CBCEA92-F142-4D57-B507-37BDAF44710C}" type="slidenum">
              <a:rPr lang="en-US" smtClean="0"/>
              <a:t>10</a:t>
            </a:fld>
            <a:endParaRPr lang="en-US"/>
          </a:p>
        </p:txBody>
      </p:sp>
    </p:spTree>
    <p:extLst>
      <p:ext uri="{BB962C8B-B14F-4D97-AF65-F5344CB8AC3E}">
        <p14:creationId xmlns:p14="http://schemas.microsoft.com/office/powerpoint/2010/main" val="523074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Mitsuku</a:t>
            </a:r>
            <a:r>
              <a:rPr lang="en-US" dirty="0"/>
              <a:t> only allows google search through providing a link to the search</a:t>
            </a:r>
          </a:p>
        </p:txBody>
      </p:sp>
      <p:sp>
        <p:nvSpPr>
          <p:cNvPr id="4" name="Slide Number Placeholder 3"/>
          <p:cNvSpPr>
            <a:spLocks noGrp="1"/>
          </p:cNvSpPr>
          <p:nvPr>
            <p:ph type="sldNum" sz="quarter" idx="10"/>
          </p:nvPr>
        </p:nvSpPr>
        <p:spPr/>
        <p:txBody>
          <a:bodyPr/>
          <a:lstStyle/>
          <a:p>
            <a:fld id="{4CBCEA92-F142-4D57-B507-37BDAF44710C}" type="slidenum">
              <a:rPr lang="en-US" smtClean="0"/>
              <a:t>11</a:t>
            </a:fld>
            <a:endParaRPr lang="en-US"/>
          </a:p>
        </p:txBody>
      </p:sp>
    </p:spTree>
    <p:extLst>
      <p:ext uri="{BB962C8B-B14F-4D97-AF65-F5344CB8AC3E}">
        <p14:creationId xmlns:p14="http://schemas.microsoft.com/office/powerpoint/2010/main" val="1659365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can see, this is a closer view into AVA conducting a google search, which takes the user directly to google unlike its competitors</a:t>
            </a:r>
          </a:p>
        </p:txBody>
      </p:sp>
      <p:sp>
        <p:nvSpPr>
          <p:cNvPr id="4" name="Slide Number Placeholder 3"/>
          <p:cNvSpPr>
            <a:spLocks noGrp="1"/>
          </p:cNvSpPr>
          <p:nvPr>
            <p:ph type="sldNum" sz="quarter" idx="10"/>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3224557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Mitsuku</a:t>
            </a:r>
            <a:r>
              <a:rPr lang="en-GB" dirty="0"/>
              <a:t> provides a response immediately, which makes it obvious it is not humanlike and can damage </a:t>
            </a:r>
            <a:r>
              <a:rPr lang="en-GB" dirty="0" err="1"/>
              <a:t>imersion</a:t>
            </a:r>
            <a:endParaRPr lang="en-GB" dirty="0"/>
          </a:p>
        </p:txBody>
      </p:sp>
      <p:sp>
        <p:nvSpPr>
          <p:cNvPr id="4" name="Slide Number Placeholder 3"/>
          <p:cNvSpPr>
            <a:spLocks noGrp="1"/>
          </p:cNvSpPr>
          <p:nvPr>
            <p:ph type="sldNum" sz="quarter" idx="10"/>
          </p:nvPr>
        </p:nvSpPr>
        <p:spPr/>
        <p:txBody>
          <a:bodyPr/>
          <a:lstStyle/>
          <a:p>
            <a:fld id="{4CBCEA92-F142-4D57-B507-37BDAF44710C}" type="slidenum">
              <a:rPr lang="en-US" smtClean="0"/>
              <a:t>13</a:t>
            </a:fld>
            <a:endParaRPr lang="en-US"/>
          </a:p>
        </p:txBody>
      </p:sp>
    </p:spTree>
    <p:extLst>
      <p:ext uri="{BB962C8B-B14F-4D97-AF65-F5344CB8AC3E}">
        <p14:creationId xmlns:p14="http://schemas.microsoft.com/office/powerpoint/2010/main" val="1077698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can see here is an example the implemented chatting and response. </a:t>
            </a:r>
          </a:p>
          <a:p>
            <a:r>
              <a:rPr lang="en-GB" dirty="0"/>
              <a:t>This figure shows AVA informing the user its typing before responding. which previous chatbots don’t have. </a:t>
            </a:r>
          </a:p>
          <a:p>
            <a:r>
              <a:rPr lang="en-GB" dirty="0"/>
              <a:t>This feature was implemented while taking the turning test in mind.</a:t>
            </a:r>
          </a:p>
        </p:txBody>
      </p:sp>
      <p:sp>
        <p:nvSpPr>
          <p:cNvPr id="4" name="Slide Number Placeholder 3"/>
          <p:cNvSpPr>
            <a:spLocks noGrp="1"/>
          </p:cNvSpPr>
          <p:nvPr>
            <p:ph type="sldNum" sz="quarter" idx="10"/>
          </p:nvPr>
        </p:nvSpPr>
        <p:spPr/>
        <p:txBody>
          <a:bodyPr/>
          <a:lstStyle/>
          <a:p>
            <a:fld id="{4CBCEA92-F142-4D57-B507-37BDAF44710C}" type="slidenum">
              <a:rPr lang="en-US" smtClean="0"/>
              <a:t>14</a:t>
            </a:fld>
            <a:endParaRPr lang="en-US"/>
          </a:p>
        </p:txBody>
      </p:sp>
    </p:spTree>
    <p:extLst>
      <p:ext uri="{BB962C8B-B14F-4D97-AF65-F5344CB8AC3E}">
        <p14:creationId xmlns:p14="http://schemas.microsoft.com/office/powerpoint/2010/main" val="206591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Mitsuku’s</a:t>
            </a:r>
            <a:r>
              <a:rPr lang="en-GB" dirty="0"/>
              <a:t> website is quite old and out of date looking, whereas ava’s is much more modern looking and user-friendly</a:t>
            </a:r>
          </a:p>
        </p:txBody>
      </p:sp>
      <p:sp>
        <p:nvSpPr>
          <p:cNvPr id="4" name="Slide Number Placeholder 3"/>
          <p:cNvSpPr>
            <a:spLocks noGrp="1"/>
          </p:cNvSpPr>
          <p:nvPr>
            <p:ph type="sldNum" sz="quarter" idx="10"/>
          </p:nvPr>
        </p:nvSpPr>
        <p:spPr/>
        <p:txBody>
          <a:bodyPr/>
          <a:lstStyle/>
          <a:p>
            <a:fld id="{4CBCEA92-F142-4D57-B507-37BDAF44710C}" type="slidenum">
              <a:rPr lang="en-US" smtClean="0"/>
              <a:t>15</a:t>
            </a:fld>
            <a:endParaRPr lang="en-US"/>
          </a:p>
        </p:txBody>
      </p:sp>
    </p:spTree>
    <p:extLst>
      <p:ext uri="{BB962C8B-B14F-4D97-AF65-F5344CB8AC3E}">
        <p14:creationId xmlns:p14="http://schemas.microsoft.com/office/powerpoint/2010/main" val="478807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development process followed an Agile project development methodology with the use of pivotal tracker and </a:t>
            </a:r>
            <a:r>
              <a:rPr lang="en-GB" dirty="0" err="1"/>
              <a:t>github</a:t>
            </a:r>
            <a:r>
              <a:rPr lang="en-GB" dirty="0"/>
              <a:t>.</a:t>
            </a:r>
          </a:p>
          <a:p>
            <a:r>
              <a:rPr lang="en-GB" dirty="0"/>
              <a:t>We also I identified each users strengths and weaknesses early on to set tasks based on what each individual can do</a:t>
            </a:r>
          </a:p>
          <a:p>
            <a:r>
              <a:rPr lang="en-GB" dirty="0"/>
              <a:t>Regular meetings both online and in person were held to plan tasks and ensure they had been met</a:t>
            </a:r>
          </a:p>
          <a:p>
            <a:r>
              <a:rPr lang="en-GB" dirty="0"/>
              <a:t>Also to exchange ideas</a:t>
            </a:r>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a:p>
        </p:txBody>
      </p:sp>
    </p:spTree>
    <p:extLst>
      <p:ext uri="{BB962C8B-B14F-4D97-AF65-F5344CB8AC3E}">
        <p14:creationId xmlns:p14="http://schemas.microsoft.com/office/powerpoint/2010/main" val="4290973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originally planned on using C++, but switched to java as the </a:t>
            </a:r>
            <a:r>
              <a:rPr lang="en-US" dirty="0" err="1"/>
              <a:t>gui</a:t>
            </a:r>
            <a:r>
              <a:rPr lang="en-US" dirty="0"/>
              <a:t> was better than the alternatives and cross platform compatibility was better.</a:t>
            </a:r>
          </a:p>
        </p:txBody>
      </p:sp>
      <p:sp>
        <p:nvSpPr>
          <p:cNvPr id="4" name="Slide Number Placeholder 3"/>
          <p:cNvSpPr>
            <a:spLocks noGrp="1"/>
          </p:cNvSpPr>
          <p:nvPr>
            <p:ph type="sldNum" sz="quarter" idx="10"/>
          </p:nvPr>
        </p:nvSpPr>
        <p:spPr/>
        <p:txBody>
          <a:bodyPr/>
          <a:lstStyle/>
          <a:p>
            <a:fld id="{4CBCEA92-F142-4D57-B507-37BDAF44710C}" type="slidenum">
              <a:rPr lang="en-US" smtClean="0"/>
              <a:t>17</a:t>
            </a:fld>
            <a:endParaRPr lang="en-US"/>
          </a:p>
        </p:txBody>
      </p:sp>
    </p:spTree>
    <p:extLst>
      <p:ext uri="{BB962C8B-B14F-4D97-AF65-F5344CB8AC3E}">
        <p14:creationId xmlns:p14="http://schemas.microsoft.com/office/powerpoint/2010/main" val="2224988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learner algorithm was implemented so users can store possible intents and phrases with possible responses that ava could give.</a:t>
            </a:r>
          </a:p>
          <a:p>
            <a:r>
              <a:rPr lang="en-US" dirty="0"/>
              <a:t>The intents and responses were stored in AVAs database. An instruction manual was also provided for users to teach A.V.A </a:t>
            </a:r>
          </a:p>
          <a:p>
            <a:endParaRPr lang="en-US" dirty="0"/>
          </a:p>
          <a:p>
            <a:r>
              <a:rPr lang="en-US" dirty="0"/>
              <a:t>Phrases were matched by catching the key words, and using loops and if statements to search through AVA database </a:t>
            </a:r>
          </a:p>
          <a:p>
            <a:r>
              <a:rPr lang="en-US" dirty="0"/>
              <a:t>and respond with something relatable to the users input. If AVA doesn’t have any possible response for the users input</a:t>
            </a:r>
          </a:p>
          <a:p>
            <a:r>
              <a:rPr lang="en-US" dirty="0"/>
              <a:t>It will tell you user it doesn’t know and the user can use the learner to teach the chatbot.</a:t>
            </a:r>
          </a:p>
          <a:p>
            <a:endParaRPr lang="en-US" dirty="0"/>
          </a:p>
          <a:p>
            <a:r>
              <a:rPr lang="en-US" dirty="0"/>
              <a:t>No API was used because they already do all the work and next to no programming is needed, we believed it would be better to push ourselves and learn how to actually</a:t>
            </a:r>
          </a:p>
          <a:p>
            <a:r>
              <a:rPr lang="en-US" dirty="0"/>
              <a:t> develop a chatbot from scratch so we can acquire knowledge that will be viable in the future</a:t>
            </a:r>
          </a:p>
        </p:txBody>
      </p:sp>
      <p:sp>
        <p:nvSpPr>
          <p:cNvPr id="4" name="Slide Number Placeholder 3"/>
          <p:cNvSpPr>
            <a:spLocks noGrp="1"/>
          </p:cNvSpPr>
          <p:nvPr>
            <p:ph type="sldNum" sz="quarter" idx="10"/>
          </p:nvPr>
        </p:nvSpPr>
        <p:spPr/>
        <p:txBody>
          <a:bodyPr/>
          <a:lstStyle/>
          <a:p>
            <a:fld id="{4CBCEA92-F142-4D57-B507-37BDAF44710C}" type="slidenum">
              <a:rPr lang="en-US" smtClean="0"/>
              <a:t>18</a:t>
            </a:fld>
            <a:endParaRPr lang="en-US"/>
          </a:p>
        </p:txBody>
      </p:sp>
    </p:spTree>
    <p:extLst>
      <p:ext uri="{BB962C8B-B14F-4D97-AF65-F5344CB8AC3E}">
        <p14:creationId xmlns:p14="http://schemas.microsoft.com/office/powerpoint/2010/main" val="2118347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original prototype was very basic, with pre-chosen responses only to specific messages, a very basic </a:t>
            </a:r>
            <a:r>
              <a:rPr lang="en-GB" dirty="0" err="1"/>
              <a:t>gui</a:t>
            </a:r>
            <a:r>
              <a:rPr lang="en-GB" dirty="0"/>
              <a:t>, no text to speech and a complete lack of capability to learn.</a:t>
            </a:r>
          </a:p>
        </p:txBody>
      </p:sp>
      <p:sp>
        <p:nvSpPr>
          <p:cNvPr id="4" name="Slide Number Placeholder 3"/>
          <p:cNvSpPr>
            <a:spLocks noGrp="1"/>
          </p:cNvSpPr>
          <p:nvPr>
            <p:ph type="sldNum" sz="quarter" idx="10"/>
          </p:nvPr>
        </p:nvSpPr>
        <p:spPr/>
        <p:txBody>
          <a:bodyPr/>
          <a:lstStyle/>
          <a:p>
            <a:fld id="{4CBCEA92-F142-4D57-B507-37BDAF44710C}" type="slidenum">
              <a:rPr lang="en-US" smtClean="0"/>
              <a:t>19</a:t>
            </a:fld>
            <a:endParaRPr lang="en-US"/>
          </a:p>
        </p:txBody>
      </p:sp>
    </p:spTree>
    <p:extLst>
      <p:ext uri="{BB962C8B-B14F-4D97-AF65-F5344CB8AC3E}">
        <p14:creationId xmlns:p14="http://schemas.microsoft.com/office/powerpoint/2010/main" val="1717006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this presentation we’ll be identifying the projects Aim and Objectives which will consist of the development and features </a:t>
            </a:r>
          </a:p>
          <a:p>
            <a:r>
              <a:rPr lang="en-US" dirty="0"/>
              <a:t>the project needs to achieve based on research with the use of our project management methodology. </a:t>
            </a:r>
          </a:p>
          <a:p>
            <a:endParaRPr lang="en-US" dirty="0"/>
          </a:p>
          <a:p>
            <a:r>
              <a:rPr lang="en-US" dirty="0"/>
              <a:t>Furthermore a research of existing alternatives and how their development helped inspire our finished software. </a:t>
            </a:r>
          </a:p>
          <a:p>
            <a:r>
              <a:rPr lang="en-US" dirty="0"/>
              <a:t>We’ll also show some examples of the differences between starting software's and our final software.</a:t>
            </a:r>
          </a:p>
          <a:p>
            <a:endParaRPr lang="en-US" dirty="0"/>
          </a:p>
          <a:p>
            <a:r>
              <a:rPr lang="en-US" dirty="0"/>
              <a:t>We’ll talk about the development approach used, the programming language, </a:t>
            </a:r>
          </a:p>
          <a:p>
            <a:r>
              <a:rPr lang="en-US" dirty="0"/>
              <a:t>and why we chose to implement the chatbot the way we did</a:t>
            </a:r>
          </a:p>
          <a:p>
            <a:endParaRPr lang="en-US" dirty="0"/>
          </a:p>
          <a:p>
            <a:r>
              <a:rPr lang="en-US" dirty="0"/>
              <a:t>A display for final results and the finished software.</a:t>
            </a:r>
          </a:p>
          <a:p>
            <a:endParaRPr lang="en-US" dirty="0"/>
          </a:p>
          <a:p>
            <a:r>
              <a:rPr lang="en-US" dirty="0"/>
              <a:t>An evaluation of the limitations and possible future work that could be done and a conclusion.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1783548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final GUI design of AVA it can </a:t>
            </a:r>
            <a:r>
              <a:rPr lang="en-GB" dirty="0" err="1"/>
              <a:t>reponse</a:t>
            </a:r>
            <a:r>
              <a:rPr lang="en-GB" dirty="0"/>
              <a:t> based on keywords and phrases, capable of doing calculations telling the time and accessing the internet.</a:t>
            </a:r>
          </a:p>
          <a:p>
            <a:r>
              <a:rPr lang="en-GB" dirty="0"/>
              <a:t>Plus it has a learner class/</a:t>
            </a:r>
          </a:p>
        </p:txBody>
      </p:sp>
      <p:sp>
        <p:nvSpPr>
          <p:cNvPr id="4" name="Slide Number Placeholder 3"/>
          <p:cNvSpPr>
            <a:spLocks noGrp="1"/>
          </p:cNvSpPr>
          <p:nvPr>
            <p:ph type="sldNum" sz="quarter" idx="10"/>
          </p:nvPr>
        </p:nvSpPr>
        <p:spPr/>
        <p:txBody>
          <a:bodyPr/>
          <a:lstStyle/>
          <a:p>
            <a:fld id="{4CBCEA92-F142-4D57-B507-37BDAF44710C}" type="slidenum">
              <a:rPr lang="en-US" smtClean="0"/>
              <a:t>20</a:t>
            </a:fld>
            <a:endParaRPr lang="en-US"/>
          </a:p>
        </p:txBody>
      </p:sp>
    </p:spTree>
    <p:extLst>
      <p:ext uri="{BB962C8B-B14F-4D97-AF65-F5344CB8AC3E}">
        <p14:creationId xmlns:p14="http://schemas.microsoft.com/office/powerpoint/2010/main" val="229395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learner class was designed to allow several options for intent input and several possible responses back. We also included instructions to help a new user.</a:t>
            </a:r>
          </a:p>
        </p:txBody>
      </p:sp>
      <p:sp>
        <p:nvSpPr>
          <p:cNvPr id="4" name="Slide Number Placeholder 3"/>
          <p:cNvSpPr>
            <a:spLocks noGrp="1"/>
          </p:cNvSpPr>
          <p:nvPr>
            <p:ph type="sldNum" sz="quarter" idx="10"/>
          </p:nvPr>
        </p:nvSpPr>
        <p:spPr/>
        <p:txBody>
          <a:bodyPr/>
          <a:lstStyle/>
          <a:p>
            <a:fld id="{4CBCEA92-F142-4D57-B507-37BDAF44710C}" type="slidenum">
              <a:rPr lang="en-US" smtClean="0"/>
              <a:t>21</a:t>
            </a:fld>
            <a:endParaRPr lang="en-US"/>
          </a:p>
        </p:txBody>
      </p:sp>
    </p:spTree>
    <p:extLst>
      <p:ext uri="{BB962C8B-B14F-4D97-AF65-F5344CB8AC3E}">
        <p14:creationId xmlns:p14="http://schemas.microsoft.com/office/powerpoint/2010/main" val="2702692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figures display the final software design for the login and registration</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22</a:t>
            </a:fld>
            <a:endParaRPr lang="en-US"/>
          </a:p>
        </p:txBody>
      </p:sp>
    </p:spTree>
    <p:extLst>
      <p:ext uri="{BB962C8B-B14F-4D97-AF65-F5344CB8AC3E}">
        <p14:creationId xmlns:p14="http://schemas.microsoft.com/office/powerpoint/2010/main" val="3793838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felt we could have done further work, but given our time and knowledge our results were somewhat limited. In particular, additional testing would have helped tremendously.</a:t>
            </a:r>
          </a:p>
        </p:txBody>
      </p:sp>
      <p:sp>
        <p:nvSpPr>
          <p:cNvPr id="4" name="Slide Number Placeholder 3"/>
          <p:cNvSpPr>
            <a:spLocks noGrp="1"/>
          </p:cNvSpPr>
          <p:nvPr>
            <p:ph type="sldNum" sz="quarter" idx="10"/>
          </p:nvPr>
        </p:nvSpPr>
        <p:spPr/>
        <p:txBody>
          <a:bodyPr/>
          <a:lstStyle/>
          <a:p>
            <a:fld id="{4CBCEA92-F142-4D57-B507-37BDAF44710C}" type="slidenum">
              <a:rPr lang="en-US" smtClean="0"/>
              <a:t>23</a:t>
            </a:fld>
            <a:endParaRPr lang="en-US"/>
          </a:p>
        </p:txBody>
      </p:sp>
    </p:spTree>
    <p:extLst>
      <p:ext uri="{BB962C8B-B14F-4D97-AF65-F5344CB8AC3E}">
        <p14:creationId xmlns:p14="http://schemas.microsoft.com/office/powerpoint/2010/main" val="3290623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Consider learning about more about AI, look into the use of search tree like a </a:t>
            </a:r>
          </a:p>
          <a:p>
            <a:r>
              <a:rPr lang="en-GB" dirty="0"/>
              <a:t>binary search tree algorithm to determine the possible response based on the users input</a:t>
            </a:r>
          </a:p>
        </p:txBody>
      </p:sp>
      <p:sp>
        <p:nvSpPr>
          <p:cNvPr id="4" name="Slide Number Placeholder 3"/>
          <p:cNvSpPr>
            <a:spLocks noGrp="1"/>
          </p:cNvSpPr>
          <p:nvPr>
            <p:ph type="sldNum" sz="quarter" idx="10"/>
          </p:nvPr>
        </p:nvSpPr>
        <p:spPr/>
        <p:txBody>
          <a:bodyPr/>
          <a:lstStyle/>
          <a:p>
            <a:fld id="{4CBCEA92-F142-4D57-B507-37BDAF44710C}" type="slidenum">
              <a:rPr lang="en-US" smtClean="0"/>
              <a:t>24</a:t>
            </a:fld>
            <a:endParaRPr lang="en-US"/>
          </a:p>
        </p:txBody>
      </p:sp>
    </p:spTree>
    <p:extLst>
      <p:ext uri="{BB962C8B-B14F-4D97-AF65-F5344CB8AC3E}">
        <p14:creationId xmlns:p14="http://schemas.microsoft.com/office/powerpoint/2010/main" val="3204850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chatbot is ideal for handling multiple customers at once and is available 24/7. It is particularly good at handling </a:t>
            </a:r>
            <a:r>
              <a:rPr lang="en-GB"/>
              <a:t>standard queries. </a:t>
            </a:r>
            <a:r>
              <a:rPr lang="en-GB" dirty="0"/>
              <a:t>In addition, it can use its various functions to act as a personal assistant.</a:t>
            </a:r>
          </a:p>
        </p:txBody>
      </p:sp>
      <p:sp>
        <p:nvSpPr>
          <p:cNvPr id="4" name="Slide Number Placeholder 3"/>
          <p:cNvSpPr>
            <a:spLocks noGrp="1"/>
          </p:cNvSpPr>
          <p:nvPr>
            <p:ph type="sldNum" sz="quarter" idx="10"/>
          </p:nvPr>
        </p:nvSpPr>
        <p:spPr/>
        <p:txBody>
          <a:bodyPr/>
          <a:lstStyle/>
          <a:p>
            <a:fld id="{4CBCEA92-F142-4D57-B507-37BDAF44710C}" type="slidenum">
              <a:rPr lang="en-US" smtClean="0"/>
              <a:t>25</a:t>
            </a:fld>
            <a:endParaRPr lang="en-US"/>
          </a:p>
        </p:txBody>
      </p:sp>
    </p:spTree>
    <p:extLst>
      <p:ext uri="{BB962C8B-B14F-4D97-AF65-F5344CB8AC3E}">
        <p14:creationId xmlns:p14="http://schemas.microsoft.com/office/powerpoint/2010/main" val="2487840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26</a:t>
            </a:fld>
            <a:endParaRPr lang="en-US"/>
          </a:p>
        </p:txBody>
      </p:sp>
    </p:spTree>
    <p:extLst>
      <p:ext uri="{BB962C8B-B14F-4D97-AF65-F5344CB8AC3E}">
        <p14:creationId xmlns:p14="http://schemas.microsoft.com/office/powerpoint/2010/main" val="189605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27</a:t>
            </a:fld>
            <a:endParaRPr lang="en-US"/>
          </a:p>
        </p:txBody>
      </p:sp>
    </p:spTree>
    <p:extLst>
      <p:ext uri="{BB962C8B-B14F-4D97-AF65-F5344CB8AC3E}">
        <p14:creationId xmlns:p14="http://schemas.microsoft.com/office/powerpoint/2010/main" val="3786992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28</a:t>
            </a:fld>
            <a:endParaRPr lang="en-US"/>
          </a:p>
        </p:txBody>
      </p:sp>
    </p:spTree>
    <p:extLst>
      <p:ext uri="{BB962C8B-B14F-4D97-AF65-F5344CB8AC3E}">
        <p14:creationId xmlns:p14="http://schemas.microsoft.com/office/powerpoint/2010/main" val="3819265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discussion over how to organize our project, we discussed using </a:t>
            </a:r>
            <a:r>
              <a:rPr lang="en-GB" dirty="0" err="1"/>
              <a:t>trello</a:t>
            </a:r>
            <a:r>
              <a:rPr lang="en-GB" dirty="0"/>
              <a:t> or pivotal tracker, and chose </a:t>
            </a:r>
            <a:r>
              <a:rPr lang="en-GB" dirty="0" err="1"/>
              <a:t>trello</a:t>
            </a:r>
            <a:r>
              <a:rPr lang="en-GB" dirty="0"/>
              <a:t> due to it’s free use.</a:t>
            </a:r>
          </a:p>
        </p:txBody>
      </p:sp>
      <p:sp>
        <p:nvSpPr>
          <p:cNvPr id="4" name="Slide Number Placeholder 3"/>
          <p:cNvSpPr>
            <a:spLocks noGrp="1"/>
          </p:cNvSpPr>
          <p:nvPr>
            <p:ph type="sldNum" sz="quarter" idx="10"/>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3244334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aim to develop a software that as the ability to be used on multiple platforms and use keywords plus phrases to identify how to respond to the user.</a:t>
            </a:r>
          </a:p>
          <a:p>
            <a:r>
              <a:rPr lang="en-GB" dirty="0"/>
              <a:t>The software should be able to deal with standard queries and have features that makes the users experience interactive.</a:t>
            </a:r>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a:p>
        </p:txBody>
      </p:sp>
    </p:spTree>
    <p:extLst>
      <p:ext uri="{BB962C8B-B14F-4D97-AF65-F5344CB8AC3E}">
        <p14:creationId xmlns:p14="http://schemas.microsoft.com/office/powerpoint/2010/main" val="2864641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Four main objectives: To keep our system in working order, make use of a text to speech system, limit offensive and unacceptable behaviour and prevent unauthorised data access.</a:t>
            </a:r>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a:p>
        </p:txBody>
      </p:sp>
    </p:spTree>
    <p:extLst>
      <p:ext uri="{BB962C8B-B14F-4D97-AF65-F5344CB8AC3E}">
        <p14:creationId xmlns:p14="http://schemas.microsoft.com/office/powerpoint/2010/main" val="3212315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conducting our research we found two pre existing chatbots that had been given notoriety by the AISB organisation and </a:t>
            </a:r>
            <a:r>
              <a:rPr lang="en-GB" dirty="0" err="1"/>
              <a:t>Mitsuku</a:t>
            </a:r>
            <a:r>
              <a:rPr lang="en-GB" dirty="0"/>
              <a:t> who was the winner of the </a:t>
            </a:r>
            <a:r>
              <a:rPr lang="en-GB" dirty="0" err="1"/>
              <a:t>Loebner</a:t>
            </a:r>
            <a:r>
              <a:rPr lang="en-GB" dirty="0"/>
              <a:t> Prize in 2017</a:t>
            </a:r>
          </a:p>
        </p:txBody>
      </p:sp>
      <p:sp>
        <p:nvSpPr>
          <p:cNvPr id="4" name="Slide Number Placeholder 3"/>
          <p:cNvSpPr>
            <a:spLocks noGrp="1"/>
          </p:cNvSpPr>
          <p:nvPr>
            <p:ph type="sldNum" sz="quarter" idx="10"/>
          </p:nvPr>
        </p:nvSpPr>
        <p:spPr/>
        <p:txBody>
          <a:bodyPr/>
          <a:lstStyle/>
          <a:p>
            <a:fld id="{4CBCEA92-F142-4D57-B507-37BDAF44710C}" type="slidenum">
              <a:rPr lang="en-US" smtClean="0"/>
              <a:t>6</a:t>
            </a:fld>
            <a:endParaRPr lang="en-US"/>
          </a:p>
        </p:txBody>
      </p:sp>
    </p:spTree>
    <p:extLst>
      <p:ext uri="{BB962C8B-B14F-4D97-AF65-F5344CB8AC3E}">
        <p14:creationId xmlns:p14="http://schemas.microsoft.com/office/powerpoint/2010/main" val="2293538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Rose is a winner of the </a:t>
            </a:r>
            <a:r>
              <a:rPr lang="en-US" dirty="0" err="1"/>
              <a:t>loebner</a:t>
            </a:r>
            <a:r>
              <a:rPr lang="en-US" dirty="0"/>
              <a:t> prize, and has features including text and speech recognition, an avatar for the user to interact with and can output with text or voice</a:t>
            </a:r>
          </a:p>
        </p:txBody>
      </p:sp>
      <p:sp>
        <p:nvSpPr>
          <p:cNvPr id="4" name="Slide Number Placeholder 3"/>
          <p:cNvSpPr>
            <a:spLocks noGrp="1"/>
          </p:cNvSpPr>
          <p:nvPr>
            <p:ph type="sldNum" sz="quarter" idx="10"/>
          </p:nvPr>
        </p:nvSpPr>
        <p:spPr/>
        <p:txBody>
          <a:bodyPr/>
          <a:lstStyle/>
          <a:p>
            <a:fld id="{4CBCEA92-F142-4D57-B507-37BDAF44710C}" type="slidenum">
              <a:rPr lang="en-US" smtClean="0"/>
              <a:t>7</a:t>
            </a:fld>
            <a:endParaRPr lang="en-US"/>
          </a:p>
        </p:txBody>
      </p:sp>
    </p:spTree>
    <p:extLst>
      <p:ext uri="{BB962C8B-B14F-4D97-AF65-F5344CB8AC3E}">
        <p14:creationId xmlns:p14="http://schemas.microsoft.com/office/powerpoint/2010/main" val="1491635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conducting research into </a:t>
            </a:r>
            <a:r>
              <a:rPr lang="en-US" dirty="0" err="1"/>
              <a:t>Mitsuku</a:t>
            </a:r>
            <a:r>
              <a:rPr lang="en-US" dirty="0"/>
              <a:t> we discover its feature consisted of the available to learn from the users speak three languages and use text recognition.</a:t>
            </a:r>
          </a:p>
          <a:p>
            <a:r>
              <a:rPr lang="en-US" dirty="0"/>
              <a:t>It also has an avatar.</a:t>
            </a:r>
          </a:p>
        </p:txBody>
      </p:sp>
      <p:sp>
        <p:nvSpPr>
          <p:cNvPr id="4" name="Slide Number Placeholder 3"/>
          <p:cNvSpPr>
            <a:spLocks noGrp="1"/>
          </p:cNvSpPr>
          <p:nvPr>
            <p:ph type="sldNum" sz="quarter" idx="10"/>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1545202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Ava improves on these two, with a text recognition system, a variable voice and avatar to allow for user customisation, a better search system, easy cross platform </a:t>
            </a:r>
            <a:r>
              <a:rPr lang="en-GB" dirty="0" err="1"/>
              <a:t>compatability</a:t>
            </a:r>
            <a:r>
              <a:rPr lang="en-GB" dirty="0"/>
              <a:t>, a learner class and working website.</a:t>
            </a:r>
          </a:p>
        </p:txBody>
      </p:sp>
      <p:sp>
        <p:nvSpPr>
          <p:cNvPr id="4" name="Slide Number Placeholder 3"/>
          <p:cNvSpPr>
            <a:spLocks noGrp="1"/>
          </p:cNvSpPr>
          <p:nvPr>
            <p:ph type="sldNum" sz="quarter" idx="10"/>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591255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a:extLst/>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1.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19.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1.xml"/><Relationship Id="rId7" Type="http://schemas.openxmlformats.org/officeDocument/2006/relationships/image" Target="../media/image12.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3.png"/><Relationship Id="rId5" Type="http://schemas.openxmlformats.org/officeDocument/2006/relationships/image" Target="../media/image19.jpg"/><Relationship Id="rId4" Type="http://schemas.openxmlformats.org/officeDocument/2006/relationships/notesSlide" Target="../notesSlides/notesSlide13.xml"/><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1.xml"/><Relationship Id="rId7" Type="http://schemas.openxmlformats.org/officeDocument/2006/relationships/image" Target="../media/image1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2.png"/><Relationship Id="rId5" Type="http://schemas.openxmlformats.org/officeDocument/2006/relationships/image" Target="../media/image19.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14.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4.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4.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14.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14.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622E5EC-354A-4075-990C-EDC20BA7635F}"/>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1B7B38D8-4200-446E-BF9F-B2221903557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960520" y="1050293"/>
            <a:ext cx="3801899" cy="1562424"/>
          </a:xfrm>
          <a:prstGeom prst="rect">
            <a:avLst/>
          </a:prstGeom>
        </p:spPr>
      </p:pic>
      <p:sp>
        <p:nvSpPr>
          <p:cNvPr id="26" name="Rectangle 25">
            <a:extLst>
              <a:ext uri="{FF2B5EF4-FFF2-40B4-BE49-F238E27FC236}">
                <a16:creationId xmlns:a16="http://schemas.microsoft.com/office/drawing/2014/main" id="{41A27B61-E2B6-4BA9-98EC-B86CD267CBDE}"/>
              </a:ext>
            </a:extLst>
          </p:cNvPr>
          <p:cNvSpPr/>
          <p:nvPr/>
        </p:nvSpPr>
        <p:spPr>
          <a:xfrm>
            <a:off x="-1" y="5212721"/>
            <a:ext cx="12204889" cy="16452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pic>
        <p:nvPicPr>
          <p:cNvPr id="28" name="Picture 27">
            <a:extLst>
              <a:ext uri="{FF2B5EF4-FFF2-40B4-BE49-F238E27FC236}">
                <a16:creationId xmlns:a16="http://schemas.microsoft.com/office/drawing/2014/main" id="{BD826D12-C936-428B-BBF1-3EEB8182B35C}"/>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flipH="1">
            <a:off x="9332853" y="5212720"/>
            <a:ext cx="1665916" cy="1655450"/>
          </a:xfrm>
          <a:prstGeom prst="rect">
            <a:avLst/>
          </a:prstGeom>
        </p:spPr>
      </p:pic>
      <p:pic>
        <p:nvPicPr>
          <p:cNvPr id="23" name="Picture 22">
            <a:extLst>
              <a:ext uri="{FF2B5EF4-FFF2-40B4-BE49-F238E27FC236}">
                <a16:creationId xmlns:a16="http://schemas.microsoft.com/office/drawing/2014/main" id="{355929A3-ED9D-488A-BE39-513BFB1A23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6909" y="4095057"/>
            <a:ext cx="2418629" cy="2783284"/>
          </a:xfrm>
          <a:prstGeom prst="rect">
            <a:avLst/>
          </a:prstGeom>
        </p:spPr>
      </p:pic>
      <p:sp>
        <p:nvSpPr>
          <p:cNvPr id="4" name="Rectangle 3"/>
          <p:cNvSpPr/>
          <p:nvPr/>
        </p:nvSpPr>
        <p:spPr>
          <a:xfrm>
            <a:off x="12888" y="-2749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4133718" y="1133962"/>
            <a:ext cx="3455504" cy="1421928"/>
          </a:xfrm>
        </p:spPr>
        <p:txBody>
          <a:bodyPr/>
          <a:lstStyle/>
          <a:p>
            <a:r>
              <a:rPr lang="en-US" sz="9600"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A.V.A</a:t>
            </a:r>
          </a:p>
        </p:txBody>
      </p:sp>
      <p:sp>
        <p:nvSpPr>
          <p:cNvPr id="2" name="Text Placeholder 1"/>
          <p:cNvSpPr>
            <a:spLocks noGrp="1"/>
          </p:cNvSpPr>
          <p:nvPr>
            <p:ph type="body" sz="quarter" idx="13"/>
          </p:nvPr>
        </p:nvSpPr>
        <p:spPr>
          <a:xfrm>
            <a:off x="2444459" y="2696574"/>
            <a:ext cx="6811832" cy="590931"/>
          </a:xfrm>
        </p:spPr>
        <p:txBody>
          <a:bodyPr/>
          <a:lstStyle/>
          <a:p>
            <a:r>
              <a:rPr lang="en-GB" sz="3600" spc="-150" dirty="0">
                <a:solidFill>
                  <a:schemeClr val="accent5"/>
                </a:solidFill>
              </a:rPr>
              <a:t>The Development of a Chatbot</a:t>
            </a:r>
          </a:p>
        </p:txBody>
      </p:sp>
      <p:sp>
        <p:nvSpPr>
          <p:cNvPr id="6" name="TextBox 5"/>
          <p:cNvSpPr txBox="1"/>
          <p:nvPr/>
        </p:nvSpPr>
        <p:spPr>
          <a:xfrm>
            <a:off x="162255" y="5443175"/>
            <a:ext cx="5425202" cy="1200329"/>
          </a:xfrm>
          <a:prstGeom prst="rect">
            <a:avLst/>
          </a:prstGeom>
          <a:noFill/>
        </p:spPr>
        <p:txBody>
          <a:bodyPr wrap="square" rtlCol="0">
            <a:spAutoFit/>
          </a:bodyPr>
          <a:lstStyle/>
          <a:p>
            <a:r>
              <a:rPr lang="en-GB" dirty="0"/>
              <a:t>Nottingham Trent University</a:t>
            </a:r>
          </a:p>
          <a:p>
            <a:r>
              <a:rPr lang="en-GB" dirty="0"/>
              <a:t>School of Computer Science</a:t>
            </a:r>
          </a:p>
          <a:p>
            <a:r>
              <a:rPr lang="en-GB" dirty="0"/>
              <a:t>Module: ISYS20182: Practical </a:t>
            </a:r>
            <a:r>
              <a:rPr lang="en-GB" dirty="0" err="1"/>
              <a:t>Proj</a:t>
            </a:r>
            <a:r>
              <a:rPr lang="en-GB" dirty="0"/>
              <a:t> </a:t>
            </a:r>
            <a:r>
              <a:rPr lang="en-GB" dirty="0" err="1"/>
              <a:t>Mgt</a:t>
            </a:r>
            <a:r>
              <a:rPr lang="en-GB" dirty="0"/>
              <a:t> &amp; Prof Dev</a:t>
            </a:r>
          </a:p>
          <a:p>
            <a:r>
              <a:rPr lang="en-GB" dirty="0"/>
              <a:t>Tutor: Andreas </a:t>
            </a:r>
            <a:r>
              <a:rPr lang="en-GB" dirty="0" err="1"/>
              <a:t>Oikonomou</a:t>
            </a:r>
            <a:endParaRPr lang="en-GB" dirty="0"/>
          </a:p>
        </p:txBody>
      </p:sp>
      <p:sp>
        <p:nvSpPr>
          <p:cNvPr id="13" name="Text Placeholder 1">
            <a:extLst>
              <a:ext uri="{FF2B5EF4-FFF2-40B4-BE49-F238E27FC236}">
                <a16:creationId xmlns:a16="http://schemas.microsoft.com/office/drawing/2014/main" id="{C1D3B83D-31F0-4600-9400-8ECFA128230B}"/>
              </a:ext>
            </a:extLst>
          </p:cNvPr>
          <p:cNvSpPr txBox="1">
            <a:spLocks/>
          </p:cNvSpPr>
          <p:nvPr/>
        </p:nvSpPr>
        <p:spPr>
          <a:xfrm>
            <a:off x="1679957" y="3401506"/>
            <a:ext cx="8666742" cy="885371"/>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spc="-150" dirty="0">
                <a:solidFill>
                  <a:sysClr val="windowText" lastClr="000000"/>
                </a:solidFill>
              </a:rPr>
              <a:t>By Ayodamola Ajibola, </a:t>
            </a:r>
            <a:r>
              <a:rPr lang="en-GB" sz="2400" b="0" spc="-150" dirty="0" err="1">
                <a:solidFill>
                  <a:sysClr val="windowText" lastClr="000000"/>
                </a:solidFill>
              </a:rPr>
              <a:t>Khawla</a:t>
            </a:r>
            <a:r>
              <a:rPr lang="en-GB" sz="2400" b="0" spc="-150" dirty="0">
                <a:solidFill>
                  <a:sysClr val="windowText" lastClr="000000"/>
                </a:solidFill>
              </a:rPr>
              <a:t> El </a:t>
            </a:r>
            <a:r>
              <a:rPr lang="en-GB" sz="2400" b="0" spc="-150" dirty="0" err="1">
                <a:solidFill>
                  <a:sysClr val="windowText" lastClr="000000"/>
                </a:solidFill>
              </a:rPr>
              <a:t>Masalti</a:t>
            </a:r>
            <a:r>
              <a:rPr lang="en-GB" sz="2400" b="0" spc="-150" dirty="0">
                <a:solidFill>
                  <a:sysClr val="windowText" lastClr="000000"/>
                </a:solidFill>
              </a:rPr>
              <a:t>, Jia Ren Goh, Alex Moreton</a:t>
            </a:r>
          </a:p>
          <a:p>
            <a:endParaRPr lang="en-GB" sz="2400" b="0" spc="-150" dirty="0">
              <a:solidFill>
                <a:sysClr val="windowText" lastClr="000000"/>
              </a:solidFill>
            </a:endParaRPr>
          </a:p>
        </p:txBody>
      </p:sp>
      <p:pic>
        <p:nvPicPr>
          <p:cNvPr id="17" name="Picture 16">
            <a:extLst>
              <a:ext uri="{FF2B5EF4-FFF2-40B4-BE49-F238E27FC236}">
                <a16:creationId xmlns:a16="http://schemas.microsoft.com/office/drawing/2014/main" id="{20822CE4-E1E5-42CC-8E6F-FE7242EF4602}"/>
              </a:ext>
            </a:extLst>
          </p:cNvPr>
          <p:cNvPicPr/>
          <p:nvPr/>
        </p:nvPicPr>
        <p:blipFill>
          <a:blip r:embed="rId8" cstate="screen">
            <a:extLst>
              <a:ext uri="{28A0092B-C50C-407E-A947-70E740481C1C}">
                <a14:useLocalDpi xmlns:a14="http://schemas.microsoft.com/office/drawing/2010/main" val="0"/>
              </a:ext>
            </a:extLst>
          </a:blip>
          <a:stretch>
            <a:fillRect/>
          </a:stretch>
        </p:blipFill>
        <p:spPr>
          <a:xfrm>
            <a:off x="11235980" y="190293"/>
            <a:ext cx="752475" cy="752475"/>
          </a:xfrm>
          <a:prstGeom prst="rect">
            <a:avLst/>
          </a:prstGeom>
        </p:spPr>
      </p:pic>
      <p:sp>
        <p:nvSpPr>
          <p:cNvPr id="22" name="Oval 21">
            <a:extLst>
              <a:ext uri="{FF2B5EF4-FFF2-40B4-BE49-F238E27FC236}">
                <a16:creationId xmlns:a16="http://schemas.microsoft.com/office/drawing/2014/main" id="{417C0ABA-E0A5-4FDE-AA8C-0749F7677764}"/>
              </a:ext>
            </a:extLst>
          </p:cNvPr>
          <p:cNvSpPr/>
          <p:nvPr/>
        </p:nvSpPr>
        <p:spPr>
          <a:xfrm>
            <a:off x="3521695" y="1435474"/>
            <a:ext cx="8213104" cy="810244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24" name="Oval 23">
            <a:extLst>
              <a:ext uri="{FF2B5EF4-FFF2-40B4-BE49-F238E27FC236}">
                <a16:creationId xmlns:a16="http://schemas.microsoft.com/office/drawing/2014/main" id="{C4BED583-C421-462F-9F57-FDF0970DD2AB}"/>
              </a:ext>
            </a:extLst>
          </p:cNvPr>
          <p:cNvSpPr/>
          <p:nvPr/>
        </p:nvSpPr>
        <p:spPr>
          <a:xfrm>
            <a:off x="5579428" y="3500479"/>
            <a:ext cx="4851035" cy="4785677"/>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25" name="Oval 24">
            <a:extLst>
              <a:ext uri="{FF2B5EF4-FFF2-40B4-BE49-F238E27FC236}">
                <a16:creationId xmlns:a16="http://schemas.microsoft.com/office/drawing/2014/main" id="{7CF34E8B-E93E-4E24-A081-7EE8754B8A6F}"/>
              </a:ext>
            </a:extLst>
          </p:cNvPr>
          <p:cNvSpPr/>
          <p:nvPr/>
        </p:nvSpPr>
        <p:spPr>
          <a:xfrm>
            <a:off x="6715252" y="4541793"/>
            <a:ext cx="2716433" cy="267983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27" name="Oval 26">
            <a:extLst>
              <a:ext uri="{FF2B5EF4-FFF2-40B4-BE49-F238E27FC236}">
                <a16:creationId xmlns:a16="http://schemas.microsoft.com/office/drawing/2014/main" id="{3E4E90A7-D4F0-486A-B0A6-5FF0034AD562}"/>
              </a:ext>
            </a:extLst>
          </p:cNvPr>
          <p:cNvSpPr/>
          <p:nvPr/>
        </p:nvSpPr>
        <p:spPr>
          <a:xfrm>
            <a:off x="2012835" y="-240341"/>
            <a:ext cx="11055067" cy="10906122"/>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29" name="Oval 28">
            <a:extLst>
              <a:ext uri="{FF2B5EF4-FFF2-40B4-BE49-F238E27FC236}">
                <a16:creationId xmlns:a16="http://schemas.microsoft.com/office/drawing/2014/main" id="{AE00B5A8-D3EF-41BB-B71E-CAD7471C04D0}"/>
              </a:ext>
            </a:extLst>
          </p:cNvPr>
          <p:cNvSpPr/>
          <p:nvPr/>
        </p:nvSpPr>
        <p:spPr>
          <a:xfrm>
            <a:off x="-113509" y="-2244295"/>
            <a:ext cx="14410080" cy="14215933"/>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1" name="Oval 30">
            <a:extLst>
              <a:ext uri="{FF2B5EF4-FFF2-40B4-BE49-F238E27FC236}">
                <a16:creationId xmlns:a16="http://schemas.microsoft.com/office/drawing/2014/main" id="{7D3D3CC8-3FD1-484E-8FA9-55DA40ED8B66}"/>
              </a:ext>
            </a:extLst>
          </p:cNvPr>
          <p:cNvSpPr/>
          <p:nvPr/>
        </p:nvSpPr>
        <p:spPr>
          <a:xfrm>
            <a:off x="7510626" y="5432708"/>
            <a:ext cx="1085597" cy="1070970"/>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8832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10" presetClass="exit" presetSubtype="0" fill="hold" grpId="1" nodeType="withEffect">
                                  <p:stCondLst>
                                    <p:cond delay="25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par>
                                <p:cTn id="13" presetID="53" presetClass="entr" presetSubtype="16"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fltVal val="0"/>
                                          </p:val>
                                        </p:tav>
                                        <p:tav tm="100000">
                                          <p:val>
                                            <p:strVal val="#ppt_h"/>
                                          </p:val>
                                        </p:tav>
                                      </p:tavLst>
                                    </p:anim>
                                    <p:animEffect transition="in" filter="fade">
                                      <p:cBhvr>
                                        <p:cTn id="17" dur="500"/>
                                        <p:tgtEl>
                                          <p:spTgt spid="24"/>
                                        </p:tgtEl>
                                      </p:cBhvr>
                                    </p:animEffect>
                                  </p:childTnLst>
                                </p:cTn>
                              </p:par>
                              <p:par>
                                <p:cTn id="18" presetID="10" presetClass="exit" presetSubtype="0" fill="hold" grpId="1" nodeType="withEffect">
                                  <p:stCondLst>
                                    <p:cond delay="250"/>
                                  </p:stCondLst>
                                  <p:childTnLst>
                                    <p:animEffect transition="out" filter="fade">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par>
                                <p:cTn id="26" presetID="10" presetClass="exit" presetSubtype="0" fill="hold" grpId="1" nodeType="withEffect">
                                  <p:stCondLst>
                                    <p:cond delay="250"/>
                                  </p:stCondLst>
                                  <p:childTnLst>
                                    <p:animEffect transition="out" filter="fade">
                                      <p:cBhvr>
                                        <p:cTn id="27" dur="500"/>
                                        <p:tgtEl>
                                          <p:spTgt spid="25"/>
                                        </p:tgtEl>
                                      </p:cBhvr>
                                    </p:animEffect>
                                    <p:set>
                                      <p:cBhvr>
                                        <p:cTn id="28" dur="1" fill="hold">
                                          <p:stCondLst>
                                            <p:cond delay="499"/>
                                          </p:stCondLst>
                                        </p:cTn>
                                        <p:tgtEl>
                                          <p:spTgt spid="25"/>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p:cTn id="31" dur="500" fill="hold"/>
                                        <p:tgtEl>
                                          <p:spTgt spid="27"/>
                                        </p:tgtEl>
                                        <p:attrNameLst>
                                          <p:attrName>ppt_w</p:attrName>
                                        </p:attrNameLst>
                                      </p:cBhvr>
                                      <p:tavLst>
                                        <p:tav tm="0">
                                          <p:val>
                                            <p:fltVal val="0"/>
                                          </p:val>
                                        </p:tav>
                                        <p:tav tm="100000">
                                          <p:val>
                                            <p:strVal val="#ppt_w"/>
                                          </p:val>
                                        </p:tav>
                                      </p:tavLst>
                                    </p:anim>
                                    <p:anim calcmode="lin" valueType="num">
                                      <p:cBhvr>
                                        <p:cTn id="32" dur="500" fill="hold"/>
                                        <p:tgtEl>
                                          <p:spTgt spid="27"/>
                                        </p:tgtEl>
                                        <p:attrNameLst>
                                          <p:attrName>ppt_h</p:attrName>
                                        </p:attrNameLst>
                                      </p:cBhvr>
                                      <p:tavLst>
                                        <p:tav tm="0">
                                          <p:val>
                                            <p:fltVal val="0"/>
                                          </p:val>
                                        </p:tav>
                                        <p:tav tm="100000">
                                          <p:val>
                                            <p:strVal val="#ppt_h"/>
                                          </p:val>
                                        </p:tav>
                                      </p:tavLst>
                                    </p:anim>
                                    <p:animEffect transition="in" filter="fade">
                                      <p:cBhvr>
                                        <p:cTn id="33" dur="500"/>
                                        <p:tgtEl>
                                          <p:spTgt spid="27"/>
                                        </p:tgtEl>
                                      </p:cBhvr>
                                    </p:animEffect>
                                  </p:childTnLst>
                                </p:cTn>
                              </p:par>
                              <p:par>
                                <p:cTn id="34" presetID="10" presetClass="exit" presetSubtype="0" fill="hold" grpId="1" nodeType="withEffect">
                                  <p:stCondLst>
                                    <p:cond delay="250"/>
                                  </p:stCondLst>
                                  <p:childTnLst>
                                    <p:animEffect transition="out" filter="fade">
                                      <p:cBhvr>
                                        <p:cTn id="35" dur="500"/>
                                        <p:tgtEl>
                                          <p:spTgt spid="27"/>
                                        </p:tgtEl>
                                      </p:cBhvr>
                                    </p:animEffect>
                                    <p:set>
                                      <p:cBhvr>
                                        <p:cTn id="36" dur="1" fill="hold">
                                          <p:stCondLst>
                                            <p:cond delay="499"/>
                                          </p:stCondLst>
                                        </p:cTn>
                                        <p:tgtEl>
                                          <p:spTgt spid="27"/>
                                        </p:tgtEl>
                                        <p:attrNameLst>
                                          <p:attrName>style.visibility</p:attrName>
                                        </p:attrNameLst>
                                      </p:cBhvr>
                                      <p:to>
                                        <p:strVal val="hidden"/>
                                      </p:to>
                                    </p:set>
                                  </p:childTnLst>
                                </p:cTn>
                              </p:par>
                              <p:par>
                                <p:cTn id="37" presetID="53" presetClass="entr" presetSubtype="16"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p:cTn id="39" dur="500" fill="hold"/>
                                        <p:tgtEl>
                                          <p:spTgt spid="29"/>
                                        </p:tgtEl>
                                        <p:attrNameLst>
                                          <p:attrName>ppt_w</p:attrName>
                                        </p:attrNameLst>
                                      </p:cBhvr>
                                      <p:tavLst>
                                        <p:tav tm="0">
                                          <p:val>
                                            <p:fltVal val="0"/>
                                          </p:val>
                                        </p:tav>
                                        <p:tav tm="100000">
                                          <p:val>
                                            <p:strVal val="#ppt_w"/>
                                          </p:val>
                                        </p:tav>
                                      </p:tavLst>
                                    </p:anim>
                                    <p:anim calcmode="lin" valueType="num">
                                      <p:cBhvr>
                                        <p:cTn id="40" dur="500" fill="hold"/>
                                        <p:tgtEl>
                                          <p:spTgt spid="29"/>
                                        </p:tgtEl>
                                        <p:attrNameLst>
                                          <p:attrName>ppt_h</p:attrName>
                                        </p:attrNameLst>
                                      </p:cBhvr>
                                      <p:tavLst>
                                        <p:tav tm="0">
                                          <p:val>
                                            <p:fltVal val="0"/>
                                          </p:val>
                                        </p:tav>
                                        <p:tav tm="100000">
                                          <p:val>
                                            <p:strVal val="#ppt_h"/>
                                          </p:val>
                                        </p:tav>
                                      </p:tavLst>
                                    </p:anim>
                                    <p:animEffect transition="in" filter="fade">
                                      <p:cBhvr>
                                        <p:cTn id="41" dur="500"/>
                                        <p:tgtEl>
                                          <p:spTgt spid="29"/>
                                        </p:tgtEl>
                                      </p:cBhvr>
                                    </p:animEffect>
                                  </p:childTnLst>
                                </p:cTn>
                              </p:par>
                              <p:par>
                                <p:cTn id="42" presetID="10" presetClass="exit" presetSubtype="0" fill="hold" grpId="1" nodeType="withEffect">
                                  <p:stCondLst>
                                    <p:cond delay="250"/>
                                  </p:stCondLst>
                                  <p:childTnLst>
                                    <p:animEffect transition="out" filter="fade">
                                      <p:cBhvr>
                                        <p:cTn id="43" dur="500"/>
                                        <p:tgtEl>
                                          <p:spTgt spid="29"/>
                                        </p:tgtEl>
                                      </p:cBhvr>
                                    </p:animEffect>
                                    <p:set>
                                      <p:cBhvr>
                                        <p:cTn id="44" dur="1" fill="hold">
                                          <p:stCondLst>
                                            <p:cond delay="499"/>
                                          </p:stCondLst>
                                        </p:cTn>
                                        <p:tgtEl>
                                          <p:spTgt spid="29"/>
                                        </p:tgtEl>
                                        <p:attrNameLst>
                                          <p:attrName>style.visibility</p:attrName>
                                        </p:attrNameLst>
                                      </p:cBhvr>
                                      <p:to>
                                        <p:strVal val="hidden"/>
                                      </p:to>
                                    </p:set>
                                  </p:childTnLst>
                                </p:cTn>
                              </p:par>
                              <p:par>
                                <p:cTn id="45" presetID="53" presetClass="entr" presetSubtype="16"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p:cTn id="47" dur="500" fill="hold"/>
                                        <p:tgtEl>
                                          <p:spTgt spid="31"/>
                                        </p:tgtEl>
                                        <p:attrNameLst>
                                          <p:attrName>ppt_w</p:attrName>
                                        </p:attrNameLst>
                                      </p:cBhvr>
                                      <p:tavLst>
                                        <p:tav tm="0">
                                          <p:val>
                                            <p:fltVal val="0"/>
                                          </p:val>
                                        </p:tav>
                                        <p:tav tm="100000">
                                          <p:val>
                                            <p:strVal val="#ppt_w"/>
                                          </p:val>
                                        </p:tav>
                                      </p:tavLst>
                                    </p:anim>
                                    <p:anim calcmode="lin" valueType="num">
                                      <p:cBhvr>
                                        <p:cTn id="48" dur="500" fill="hold"/>
                                        <p:tgtEl>
                                          <p:spTgt spid="31"/>
                                        </p:tgtEl>
                                        <p:attrNameLst>
                                          <p:attrName>ppt_h</p:attrName>
                                        </p:attrNameLst>
                                      </p:cBhvr>
                                      <p:tavLst>
                                        <p:tav tm="0">
                                          <p:val>
                                            <p:fltVal val="0"/>
                                          </p:val>
                                        </p:tav>
                                        <p:tav tm="100000">
                                          <p:val>
                                            <p:strVal val="#ppt_h"/>
                                          </p:val>
                                        </p:tav>
                                      </p:tavLst>
                                    </p:anim>
                                    <p:animEffect transition="in" filter="fade">
                                      <p:cBhvr>
                                        <p:cTn id="49" dur="500"/>
                                        <p:tgtEl>
                                          <p:spTgt spid="31"/>
                                        </p:tgtEl>
                                      </p:cBhvr>
                                    </p:animEffect>
                                  </p:childTnLst>
                                </p:cTn>
                              </p:par>
                              <p:par>
                                <p:cTn id="50" presetID="10" presetClass="exit" presetSubtype="0" fill="hold" grpId="1" nodeType="withEffect">
                                  <p:stCondLst>
                                    <p:cond delay="250"/>
                                  </p:stCondLst>
                                  <p:childTnLst>
                                    <p:animEffect transition="out" filter="fade">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4" grpId="0" animBg="1"/>
      <p:bldP spid="24" grpId="1" animBg="1"/>
      <p:bldP spid="25" grpId="0" animBg="1"/>
      <p:bldP spid="25" grpId="1" animBg="1"/>
      <p:bldP spid="27" grpId="0" animBg="1"/>
      <p:bldP spid="27" grpId="1" animBg="1"/>
      <p:bldP spid="29" grpId="0" animBg="1"/>
      <p:bldP spid="29" grpId="1" animBg="1"/>
      <p:bldP spid="31" grpId="0" animBg="1"/>
      <p:bldP spid="31"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D54133-07DA-47C1-BCD0-B3145FD7A4A4}"/>
              </a:ext>
            </a:extLst>
          </p:cNvPr>
          <p:cNvSpPr/>
          <p:nvPr/>
        </p:nvSpPr>
        <p:spPr>
          <a:xfrm>
            <a:off x="-12888" y="21762"/>
            <a:ext cx="12192000" cy="6899991"/>
          </a:xfrm>
          <a:prstGeom prst="rect">
            <a:avLst/>
          </a:prstGeom>
          <a:blipFill dpi="0" rotWithShape="1">
            <a:blip r:embed="rId3">
              <a:alphaModFix amt="1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7AA09B58-5945-434B-965C-9ED25880B90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flipH="1">
            <a:off x="1005972" y="2363435"/>
            <a:ext cx="3437918" cy="3416320"/>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a:extLst>
              <a:ext uri="{FF2B5EF4-FFF2-40B4-BE49-F238E27FC236}">
                <a16:creationId xmlns:a16="http://schemas.microsoft.com/office/drawing/2014/main" id="{B2BA48F0-68C2-42F5-828D-06E482460B2B}"/>
              </a:ext>
            </a:extLst>
          </p:cNvPr>
          <p:cNvSpPr/>
          <p:nvPr/>
        </p:nvSpPr>
        <p:spPr>
          <a:xfrm>
            <a:off x="12888" y="21762"/>
            <a:ext cx="12179112"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13" name="Text Placeholder 1">
            <a:extLst>
              <a:ext uri="{FF2B5EF4-FFF2-40B4-BE49-F238E27FC236}">
                <a16:creationId xmlns:a16="http://schemas.microsoft.com/office/drawing/2014/main" id="{76EFD410-7BE1-4DC6-98C4-5EAF560712B3}"/>
              </a:ext>
            </a:extLst>
          </p:cNvPr>
          <p:cNvSpPr txBox="1">
            <a:spLocks/>
          </p:cNvSpPr>
          <p:nvPr/>
        </p:nvSpPr>
        <p:spPr>
          <a:xfrm>
            <a:off x="4228322" y="189247"/>
            <a:ext cx="3670182" cy="5909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3600" spc="-150" dirty="0">
                <a:solidFill>
                  <a:schemeClr val="bg1"/>
                </a:solidFill>
              </a:rPr>
              <a:t>A.V.A Features </a:t>
            </a:r>
          </a:p>
        </p:txBody>
      </p:sp>
      <p:grpSp>
        <p:nvGrpSpPr>
          <p:cNvPr id="24" name="Group 23">
            <a:extLst>
              <a:ext uri="{FF2B5EF4-FFF2-40B4-BE49-F238E27FC236}">
                <a16:creationId xmlns:a16="http://schemas.microsoft.com/office/drawing/2014/main" id="{283E00AD-017A-4CF5-801B-6CC3D86CF748}"/>
              </a:ext>
            </a:extLst>
          </p:cNvPr>
          <p:cNvGrpSpPr/>
          <p:nvPr/>
        </p:nvGrpSpPr>
        <p:grpSpPr>
          <a:xfrm>
            <a:off x="4507763" y="2555472"/>
            <a:ext cx="4959306" cy="2094567"/>
            <a:chOff x="1581437" y="2395216"/>
            <a:chExt cx="4959306" cy="2176233"/>
          </a:xfrm>
        </p:grpSpPr>
        <p:sp>
          <p:nvSpPr>
            <p:cNvPr id="29" name="Rectangle 28">
              <a:extLst>
                <a:ext uri="{FF2B5EF4-FFF2-40B4-BE49-F238E27FC236}">
                  <a16:creationId xmlns:a16="http://schemas.microsoft.com/office/drawing/2014/main" id="{A55CCD1C-9536-40BC-963F-2A94BA67CB0A}"/>
                </a:ext>
              </a:extLst>
            </p:cNvPr>
            <p:cNvSpPr/>
            <p:nvPr/>
          </p:nvSpPr>
          <p:spPr>
            <a:xfrm>
              <a:off x="1581437" y="2395216"/>
              <a:ext cx="4959306" cy="479665"/>
            </a:xfrm>
            <a:prstGeom prst="rect">
              <a:avLst/>
            </a:prstGeom>
          </p:spPr>
          <p:txBody>
            <a:bodyPr wrap="none">
              <a:spAutoFit/>
            </a:bodyPr>
            <a:lstStyle/>
            <a:p>
              <a:r>
                <a:rPr lang="en-GB" sz="2400" dirty="0"/>
                <a:t>Opens Operating System programs</a:t>
              </a:r>
            </a:p>
          </p:txBody>
        </p:sp>
        <p:sp>
          <p:nvSpPr>
            <p:cNvPr id="30" name="Rectangle 29">
              <a:extLst>
                <a:ext uri="{FF2B5EF4-FFF2-40B4-BE49-F238E27FC236}">
                  <a16:creationId xmlns:a16="http://schemas.microsoft.com/office/drawing/2014/main" id="{528517F1-C1BD-44AC-BF0E-D9878C5BFCFC}"/>
                </a:ext>
              </a:extLst>
            </p:cNvPr>
            <p:cNvSpPr/>
            <p:nvPr/>
          </p:nvSpPr>
          <p:spPr>
            <a:xfrm>
              <a:off x="1581437" y="2991889"/>
              <a:ext cx="3764044" cy="461665"/>
            </a:xfrm>
            <a:prstGeom prst="rect">
              <a:avLst/>
            </a:prstGeom>
          </p:spPr>
          <p:txBody>
            <a:bodyPr wrap="none">
              <a:spAutoFit/>
            </a:bodyPr>
            <a:lstStyle/>
            <a:p>
              <a:r>
                <a:rPr lang="en-GB" sz="2400" dirty="0"/>
                <a:t>Choice of avatar and voice</a:t>
              </a:r>
            </a:p>
          </p:txBody>
        </p:sp>
        <p:sp>
          <p:nvSpPr>
            <p:cNvPr id="31" name="Rectangle 30">
              <a:extLst>
                <a:ext uri="{FF2B5EF4-FFF2-40B4-BE49-F238E27FC236}">
                  <a16:creationId xmlns:a16="http://schemas.microsoft.com/office/drawing/2014/main" id="{5A9D9AAF-B386-4B9B-B168-50B9235634D0}"/>
                </a:ext>
              </a:extLst>
            </p:cNvPr>
            <p:cNvSpPr/>
            <p:nvPr/>
          </p:nvSpPr>
          <p:spPr>
            <a:xfrm>
              <a:off x="1637222" y="3543359"/>
              <a:ext cx="1882247" cy="479665"/>
            </a:xfrm>
            <a:prstGeom prst="rect">
              <a:avLst/>
            </a:prstGeom>
          </p:spPr>
          <p:txBody>
            <a:bodyPr wrap="none">
              <a:spAutoFit/>
            </a:bodyPr>
            <a:lstStyle/>
            <a:p>
              <a:r>
                <a:rPr lang="en-GB" sz="2400" dirty="0"/>
                <a:t>User manual</a:t>
              </a:r>
            </a:p>
          </p:txBody>
        </p:sp>
        <p:sp>
          <p:nvSpPr>
            <p:cNvPr id="32" name="Rectangle 31">
              <a:extLst>
                <a:ext uri="{FF2B5EF4-FFF2-40B4-BE49-F238E27FC236}">
                  <a16:creationId xmlns:a16="http://schemas.microsoft.com/office/drawing/2014/main" id="{A973807A-7189-4093-B4E5-AE73A6796CB5}"/>
                </a:ext>
              </a:extLst>
            </p:cNvPr>
            <p:cNvSpPr/>
            <p:nvPr/>
          </p:nvSpPr>
          <p:spPr>
            <a:xfrm>
              <a:off x="1637222" y="4091784"/>
              <a:ext cx="2070888" cy="479665"/>
            </a:xfrm>
            <a:prstGeom prst="rect">
              <a:avLst/>
            </a:prstGeom>
          </p:spPr>
          <p:txBody>
            <a:bodyPr wrap="none">
              <a:spAutoFit/>
            </a:bodyPr>
            <a:lstStyle/>
            <a:p>
              <a:r>
                <a:rPr lang="en-GB" sz="2400" dirty="0"/>
                <a:t>Tell Date/time</a:t>
              </a:r>
            </a:p>
          </p:txBody>
        </p:sp>
      </p:grpSp>
      <p:sp>
        <p:nvSpPr>
          <p:cNvPr id="34" name="Rectangle 33">
            <a:extLst>
              <a:ext uri="{FF2B5EF4-FFF2-40B4-BE49-F238E27FC236}">
                <a16:creationId xmlns:a16="http://schemas.microsoft.com/office/drawing/2014/main" id="{25A786BB-6EE5-4EA7-9B1F-40DDE43639BC}"/>
              </a:ext>
            </a:extLst>
          </p:cNvPr>
          <p:cNvSpPr/>
          <p:nvPr/>
        </p:nvSpPr>
        <p:spPr>
          <a:xfrm>
            <a:off x="4563548" y="4742238"/>
            <a:ext cx="3175036" cy="461665"/>
          </a:xfrm>
          <a:prstGeom prst="rect">
            <a:avLst/>
          </a:prstGeom>
        </p:spPr>
        <p:txBody>
          <a:bodyPr wrap="none">
            <a:spAutoFit/>
          </a:bodyPr>
          <a:lstStyle/>
          <a:p>
            <a:r>
              <a:rPr lang="en-GB" sz="2400" dirty="0"/>
              <a:t>Complete calculations</a:t>
            </a:r>
          </a:p>
        </p:txBody>
      </p:sp>
      <p:sp>
        <p:nvSpPr>
          <p:cNvPr id="36" name="Rectangle 35">
            <a:extLst>
              <a:ext uri="{FF2B5EF4-FFF2-40B4-BE49-F238E27FC236}">
                <a16:creationId xmlns:a16="http://schemas.microsoft.com/office/drawing/2014/main" id="{4DC83C95-5E05-4716-B029-2AAD9BEEF532}"/>
              </a:ext>
            </a:extLst>
          </p:cNvPr>
          <p:cNvSpPr/>
          <p:nvPr/>
        </p:nvSpPr>
        <p:spPr>
          <a:xfrm>
            <a:off x="4563548" y="5236281"/>
            <a:ext cx="1628972" cy="461665"/>
          </a:xfrm>
          <a:prstGeom prst="rect">
            <a:avLst/>
          </a:prstGeom>
        </p:spPr>
        <p:txBody>
          <a:bodyPr wrap="none">
            <a:spAutoFit/>
          </a:bodyPr>
          <a:lstStyle/>
          <a:p>
            <a:r>
              <a:rPr lang="en-GB" sz="2400" dirty="0"/>
              <a:t>Contact us</a:t>
            </a:r>
          </a:p>
        </p:txBody>
      </p:sp>
      <p:sp>
        <p:nvSpPr>
          <p:cNvPr id="3" name="Rectangle 2">
            <a:extLst>
              <a:ext uri="{FF2B5EF4-FFF2-40B4-BE49-F238E27FC236}">
                <a16:creationId xmlns:a16="http://schemas.microsoft.com/office/drawing/2014/main" id="{9D022401-514B-4EB4-852B-193507D624A5}"/>
              </a:ext>
            </a:extLst>
          </p:cNvPr>
          <p:cNvSpPr/>
          <p:nvPr/>
        </p:nvSpPr>
        <p:spPr>
          <a:xfrm>
            <a:off x="5737042" y="970778"/>
            <a:ext cx="652743" cy="1107996"/>
          </a:xfrm>
          <a:prstGeom prst="rect">
            <a:avLst/>
          </a:prstGeom>
        </p:spPr>
        <p:txBody>
          <a:bodyPr wrap="none">
            <a:spAutoFit/>
          </a:bodyPr>
          <a:lstStyle/>
          <a:p>
            <a:pPr algn="ctr"/>
            <a:r>
              <a:rPr lang="en-GB" sz="6600" b="1" spc="-150" dirty="0">
                <a:solidFill>
                  <a:schemeClr val="bg1"/>
                </a:solidFill>
              </a:rPr>
              <a:t>2</a:t>
            </a:r>
          </a:p>
        </p:txBody>
      </p:sp>
      <p:pic>
        <p:nvPicPr>
          <p:cNvPr id="22" name="Picture 21">
            <a:extLst>
              <a:ext uri="{FF2B5EF4-FFF2-40B4-BE49-F238E27FC236}">
                <a16:creationId xmlns:a16="http://schemas.microsoft.com/office/drawing/2014/main" id="{9247598B-B920-4A00-BB1D-3024E6F0E251}"/>
              </a:ext>
            </a:extLst>
          </p:cNvPr>
          <p:cNvPicPr/>
          <p:nvPr/>
        </p:nvPicPr>
        <p:blipFill>
          <a:blip r:embed="rId5" cstate="screen">
            <a:extLst>
              <a:ext uri="{28A0092B-C50C-407E-A947-70E740481C1C}">
                <a14:useLocalDpi xmlns:a14="http://schemas.microsoft.com/office/drawing/2010/main" val="0"/>
              </a:ext>
            </a:extLst>
          </a:blip>
          <a:stretch>
            <a:fillRect/>
          </a:stretch>
        </p:blipFill>
        <p:spPr>
          <a:xfrm>
            <a:off x="11257716" y="113723"/>
            <a:ext cx="752475" cy="752475"/>
          </a:xfrm>
          <a:prstGeom prst="rect">
            <a:avLst/>
          </a:prstGeom>
        </p:spPr>
      </p:pic>
      <p:sp>
        <p:nvSpPr>
          <p:cNvPr id="23" name="Rectangle 22">
            <a:extLst>
              <a:ext uri="{FF2B5EF4-FFF2-40B4-BE49-F238E27FC236}">
                <a16:creationId xmlns:a16="http://schemas.microsoft.com/office/drawing/2014/main" id="{16C7DC48-7ABB-4427-9CE4-54C04385598D}"/>
              </a:ext>
            </a:extLst>
          </p:cNvPr>
          <p:cNvSpPr/>
          <p:nvPr/>
        </p:nvSpPr>
        <p:spPr>
          <a:xfrm>
            <a:off x="8003974" y="5697946"/>
            <a:ext cx="3836102" cy="646331"/>
          </a:xfrm>
          <a:prstGeom prst="rect">
            <a:avLst/>
          </a:prstGeom>
        </p:spPr>
        <p:txBody>
          <a:bodyPr wrap="square">
            <a:spAutoFit/>
          </a:bodyPr>
          <a:lstStyle/>
          <a:p>
            <a:r>
              <a:rPr lang="en-GB" b="1" dirty="0"/>
              <a:t>Note other features will be displayed during demonstration.</a:t>
            </a:r>
          </a:p>
        </p:txBody>
      </p:sp>
      <p:sp>
        <p:nvSpPr>
          <p:cNvPr id="39" name="Rectangle 38">
            <a:extLst>
              <a:ext uri="{FF2B5EF4-FFF2-40B4-BE49-F238E27FC236}">
                <a16:creationId xmlns:a16="http://schemas.microsoft.com/office/drawing/2014/main" id="{7216E43F-963F-43B1-B2D2-2E278637D72E}"/>
              </a:ext>
            </a:extLst>
          </p:cNvPr>
          <p:cNvSpPr/>
          <p:nvPr/>
        </p:nvSpPr>
        <p:spPr>
          <a:xfrm>
            <a:off x="831284" y="5878162"/>
            <a:ext cx="3676479" cy="369332"/>
          </a:xfrm>
          <a:prstGeom prst="rect">
            <a:avLst/>
          </a:prstGeom>
        </p:spPr>
        <p:txBody>
          <a:bodyPr wrap="square">
            <a:spAutoFit/>
          </a:bodyPr>
          <a:lstStyle/>
          <a:p>
            <a:pPr algn="ctr"/>
            <a:r>
              <a:rPr lang="en-GB" dirty="0"/>
              <a:t>Figure 9: AVA male image</a:t>
            </a:r>
          </a:p>
        </p:txBody>
      </p:sp>
      <p:sp>
        <p:nvSpPr>
          <p:cNvPr id="40" name="Slide Number Placeholder 14">
            <a:extLst>
              <a:ext uri="{FF2B5EF4-FFF2-40B4-BE49-F238E27FC236}">
                <a16:creationId xmlns:a16="http://schemas.microsoft.com/office/drawing/2014/main" id="{2A61DFCA-BEBE-4249-9592-E1F6FADF9CE2}"/>
              </a:ext>
            </a:extLst>
          </p:cNvPr>
          <p:cNvSpPr txBox="1">
            <a:spLocks/>
          </p:cNvSpPr>
          <p:nvPr/>
        </p:nvSpPr>
        <p:spPr>
          <a:xfrm>
            <a:off x="11836055" y="6423652"/>
            <a:ext cx="28492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9</a:t>
            </a:r>
          </a:p>
        </p:txBody>
      </p:sp>
    </p:spTree>
    <p:extLst>
      <p:ext uri="{BB962C8B-B14F-4D97-AF65-F5344CB8AC3E}">
        <p14:creationId xmlns:p14="http://schemas.microsoft.com/office/powerpoint/2010/main" val="46454928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DC20FEC-440C-4F50-AB89-5A6A9B9E038D}"/>
              </a:ext>
            </a:extLst>
          </p:cNvPr>
          <p:cNvSpPr/>
          <p:nvPr/>
        </p:nvSpPr>
        <p:spPr>
          <a:xfrm>
            <a:off x="-12888" y="21762"/>
            <a:ext cx="12192000" cy="6899991"/>
          </a:xfrm>
          <a:prstGeom prst="rect">
            <a:avLst/>
          </a:prstGeom>
          <a:blipFill dpi="0" rotWithShape="1">
            <a:blip r:embed="rId3">
              <a:alphaModFix amt="1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A22EED9A-DA71-4C5C-A7AB-6A53A4B62E37}"/>
              </a:ext>
            </a:extLst>
          </p:cNvPr>
          <p:cNvPicPr/>
          <p:nvPr/>
        </p:nvPicPr>
        <p:blipFill rotWithShape="1">
          <a:blip r:embed="rId4"/>
          <a:srcRect l="2927" r="42351" b="34299"/>
          <a:stretch/>
        </p:blipFill>
        <p:spPr bwMode="auto">
          <a:xfrm>
            <a:off x="5898593" y="2033993"/>
            <a:ext cx="5744535" cy="29599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B3640E2B-67E7-479D-836D-B671EF01F983}"/>
              </a:ext>
            </a:extLst>
          </p:cNvPr>
          <p:cNvPicPr>
            <a:picLocks noChangeAspect="1"/>
          </p:cNvPicPr>
          <p:nvPr/>
        </p:nvPicPr>
        <p:blipFill>
          <a:blip r:embed="rId5"/>
          <a:stretch>
            <a:fillRect/>
          </a:stretch>
        </p:blipFill>
        <p:spPr>
          <a:xfrm>
            <a:off x="171333" y="2033993"/>
            <a:ext cx="5164187" cy="29599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71A686A6-A665-4902-BF6C-6417CB3A66CF}"/>
              </a:ext>
            </a:extLst>
          </p:cNvPr>
          <p:cNvSpPr/>
          <p:nvPr/>
        </p:nvSpPr>
        <p:spPr>
          <a:xfrm>
            <a:off x="903015" y="1419319"/>
            <a:ext cx="3700821" cy="461665"/>
          </a:xfrm>
          <a:prstGeom prst="rect">
            <a:avLst/>
          </a:prstGeom>
        </p:spPr>
        <p:txBody>
          <a:bodyPr wrap="none">
            <a:spAutoFit/>
          </a:bodyPr>
          <a:lstStyle/>
          <a:p>
            <a:r>
              <a:rPr lang="en-GB" sz="2400" dirty="0" err="1"/>
              <a:t>Mitsuku</a:t>
            </a:r>
            <a:r>
              <a:rPr lang="en-GB" sz="2400" dirty="0"/>
              <a:t> google searching</a:t>
            </a:r>
          </a:p>
        </p:txBody>
      </p:sp>
      <p:sp>
        <p:nvSpPr>
          <p:cNvPr id="9" name="Rectangle 8">
            <a:extLst>
              <a:ext uri="{FF2B5EF4-FFF2-40B4-BE49-F238E27FC236}">
                <a16:creationId xmlns:a16="http://schemas.microsoft.com/office/drawing/2014/main" id="{E176449B-24FD-4174-AE78-532B5A235E30}"/>
              </a:ext>
            </a:extLst>
          </p:cNvPr>
          <p:cNvSpPr/>
          <p:nvPr/>
        </p:nvSpPr>
        <p:spPr>
          <a:xfrm>
            <a:off x="7218223" y="1419320"/>
            <a:ext cx="3105274" cy="461665"/>
          </a:xfrm>
          <a:prstGeom prst="rect">
            <a:avLst/>
          </a:prstGeom>
        </p:spPr>
        <p:txBody>
          <a:bodyPr wrap="none">
            <a:spAutoFit/>
          </a:bodyPr>
          <a:lstStyle/>
          <a:p>
            <a:r>
              <a:rPr lang="en-GB" sz="2400" dirty="0"/>
              <a:t>Ava google searching</a:t>
            </a:r>
          </a:p>
        </p:txBody>
      </p:sp>
      <p:sp>
        <p:nvSpPr>
          <p:cNvPr id="16" name="Rectangle 15">
            <a:extLst>
              <a:ext uri="{FF2B5EF4-FFF2-40B4-BE49-F238E27FC236}">
                <a16:creationId xmlns:a16="http://schemas.microsoft.com/office/drawing/2014/main" id="{909229DC-3BDB-4FCC-A378-F993B88DF1CC}"/>
              </a:ext>
            </a:extLst>
          </p:cNvPr>
          <p:cNvSpPr/>
          <p:nvPr/>
        </p:nvSpPr>
        <p:spPr>
          <a:xfrm>
            <a:off x="0" y="-9773"/>
            <a:ext cx="12179112"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17" name="Text Placeholder 1">
            <a:extLst>
              <a:ext uri="{FF2B5EF4-FFF2-40B4-BE49-F238E27FC236}">
                <a16:creationId xmlns:a16="http://schemas.microsoft.com/office/drawing/2014/main" id="{6CF6F849-DFA9-4680-9C24-D6C93BBFC366}"/>
              </a:ext>
            </a:extLst>
          </p:cNvPr>
          <p:cNvSpPr txBox="1">
            <a:spLocks/>
          </p:cNvSpPr>
          <p:nvPr/>
        </p:nvSpPr>
        <p:spPr>
          <a:xfrm>
            <a:off x="291183" y="230767"/>
            <a:ext cx="10234356" cy="5909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spc="-150" dirty="0">
                <a:solidFill>
                  <a:schemeClr val="bg1"/>
                </a:solidFill>
              </a:rPr>
              <a:t>Comparison 1: Searching </a:t>
            </a:r>
            <a:r>
              <a:rPr lang="en-GB" sz="3600" spc="-150" dirty="0" err="1">
                <a:solidFill>
                  <a:schemeClr val="bg1"/>
                </a:solidFill>
              </a:rPr>
              <a:t>Mitsuku</a:t>
            </a:r>
            <a:r>
              <a:rPr lang="en-GB" sz="3600" spc="-150" dirty="0">
                <a:solidFill>
                  <a:schemeClr val="bg1"/>
                </a:solidFill>
              </a:rPr>
              <a:t> vs A.V.A </a:t>
            </a:r>
          </a:p>
        </p:txBody>
      </p:sp>
      <p:pic>
        <p:nvPicPr>
          <p:cNvPr id="18" name="Picture 17">
            <a:extLst>
              <a:ext uri="{FF2B5EF4-FFF2-40B4-BE49-F238E27FC236}">
                <a16:creationId xmlns:a16="http://schemas.microsoft.com/office/drawing/2014/main" id="{5B1F74F4-60B3-4397-A36F-8B2FCAC5EC7D}"/>
              </a:ext>
            </a:extLst>
          </p:cNvPr>
          <p:cNvPicPr/>
          <p:nvPr/>
        </p:nvPicPr>
        <p:blipFill>
          <a:blip r:embed="rId6" cstate="screen">
            <a:extLst>
              <a:ext uri="{28A0092B-C50C-407E-A947-70E740481C1C}">
                <a14:useLocalDpi xmlns:a14="http://schemas.microsoft.com/office/drawing/2010/main" val="0"/>
              </a:ext>
            </a:extLst>
          </a:blip>
          <a:stretch>
            <a:fillRect/>
          </a:stretch>
        </p:blipFill>
        <p:spPr>
          <a:xfrm>
            <a:off x="11257716" y="113723"/>
            <a:ext cx="752475" cy="752475"/>
          </a:xfrm>
          <a:prstGeom prst="rect">
            <a:avLst/>
          </a:prstGeom>
        </p:spPr>
      </p:pic>
      <p:pic>
        <p:nvPicPr>
          <p:cNvPr id="20" name="Picture 19">
            <a:extLst>
              <a:ext uri="{FF2B5EF4-FFF2-40B4-BE49-F238E27FC236}">
                <a16:creationId xmlns:a16="http://schemas.microsoft.com/office/drawing/2014/main" id="{3E7BA53C-EDDF-4A21-A483-5B2AA88E64F8}"/>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sp>
        <p:nvSpPr>
          <p:cNvPr id="23" name="Rectangle 22">
            <a:extLst>
              <a:ext uri="{FF2B5EF4-FFF2-40B4-BE49-F238E27FC236}">
                <a16:creationId xmlns:a16="http://schemas.microsoft.com/office/drawing/2014/main" id="{21F1AFF3-08F1-4A18-96E3-884247648122}"/>
              </a:ext>
            </a:extLst>
          </p:cNvPr>
          <p:cNvSpPr/>
          <p:nvPr/>
        </p:nvSpPr>
        <p:spPr>
          <a:xfrm>
            <a:off x="616961" y="5132719"/>
            <a:ext cx="3676479" cy="369332"/>
          </a:xfrm>
          <a:prstGeom prst="rect">
            <a:avLst/>
          </a:prstGeom>
        </p:spPr>
        <p:txBody>
          <a:bodyPr wrap="square">
            <a:spAutoFit/>
          </a:bodyPr>
          <a:lstStyle/>
          <a:p>
            <a:pPr algn="ctr"/>
            <a:r>
              <a:rPr lang="en-GB" dirty="0"/>
              <a:t>Figure 10: </a:t>
            </a:r>
            <a:r>
              <a:rPr lang="en-GB" dirty="0" err="1"/>
              <a:t>Mitsuku</a:t>
            </a:r>
            <a:r>
              <a:rPr lang="en-GB" dirty="0"/>
              <a:t> google search</a:t>
            </a:r>
          </a:p>
        </p:txBody>
      </p:sp>
      <p:sp>
        <p:nvSpPr>
          <p:cNvPr id="24" name="Rectangle 23">
            <a:extLst>
              <a:ext uri="{FF2B5EF4-FFF2-40B4-BE49-F238E27FC236}">
                <a16:creationId xmlns:a16="http://schemas.microsoft.com/office/drawing/2014/main" id="{64482483-2AC2-42D7-B6ED-7BD68C86F37B}"/>
              </a:ext>
            </a:extLst>
          </p:cNvPr>
          <p:cNvSpPr/>
          <p:nvPr/>
        </p:nvSpPr>
        <p:spPr>
          <a:xfrm>
            <a:off x="6932620" y="5132719"/>
            <a:ext cx="3676479" cy="369332"/>
          </a:xfrm>
          <a:prstGeom prst="rect">
            <a:avLst/>
          </a:prstGeom>
        </p:spPr>
        <p:txBody>
          <a:bodyPr wrap="square">
            <a:spAutoFit/>
          </a:bodyPr>
          <a:lstStyle/>
          <a:p>
            <a:pPr algn="ctr"/>
            <a:r>
              <a:rPr lang="en-GB" dirty="0"/>
              <a:t>Figure 11: AVA google search</a:t>
            </a:r>
          </a:p>
        </p:txBody>
      </p:sp>
      <p:sp>
        <p:nvSpPr>
          <p:cNvPr id="25" name="Slide Number Placeholder 14">
            <a:extLst>
              <a:ext uri="{FF2B5EF4-FFF2-40B4-BE49-F238E27FC236}">
                <a16:creationId xmlns:a16="http://schemas.microsoft.com/office/drawing/2014/main" id="{058AC3D0-56C5-40BB-8450-CD57EA6E41C8}"/>
              </a:ext>
            </a:extLst>
          </p:cNvPr>
          <p:cNvSpPr txBox="1">
            <a:spLocks/>
          </p:cNvSpPr>
          <p:nvPr/>
        </p:nvSpPr>
        <p:spPr>
          <a:xfrm>
            <a:off x="11643128" y="6423652"/>
            <a:ext cx="47784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10</a:t>
            </a:r>
          </a:p>
        </p:txBody>
      </p:sp>
    </p:spTree>
    <p:extLst>
      <p:ext uri="{BB962C8B-B14F-4D97-AF65-F5344CB8AC3E}">
        <p14:creationId xmlns:p14="http://schemas.microsoft.com/office/powerpoint/2010/main" val="227953101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A6E7FA-128A-430D-A6A0-1735CF771703}"/>
              </a:ext>
            </a:extLst>
          </p:cNvPr>
          <p:cNvSpPr/>
          <p:nvPr/>
        </p:nvSpPr>
        <p:spPr>
          <a:xfrm>
            <a:off x="-12888" y="21762"/>
            <a:ext cx="12192000" cy="6899991"/>
          </a:xfrm>
          <a:prstGeom prst="rect">
            <a:avLst/>
          </a:prstGeom>
          <a:blipFill dpi="0" rotWithShape="1">
            <a:blip r:embed="rId5">
              <a:alphaModFix amt="1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2018-05-06 11-06-17">
            <a:hlinkClick r:id="" action="ppaction://media"/>
            <a:extLst>
              <a:ext uri="{FF2B5EF4-FFF2-40B4-BE49-F238E27FC236}">
                <a16:creationId xmlns:a16="http://schemas.microsoft.com/office/drawing/2014/main" id="{8EC3B6CD-B162-49C2-80C7-CD829A6C110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43342" y="1504153"/>
            <a:ext cx="8334000" cy="4687875"/>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6F323FF7-4EF2-46C1-BFF3-19E9EA802F7D}"/>
              </a:ext>
            </a:extLst>
          </p:cNvPr>
          <p:cNvSpPr/>
          <p:nvPr/>
        </p:nvSpPr>
        <p:spPr>
          <a:xfrm>
            <a:off x="0" y="-9773"/>
            <a:ext cx="12179112"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12" name="Text Placeholder 1">
            <a:extLst>
              <a:ext uri="{FF2B5EF4-FFF2-40B4-BE49-F238E27FC236}">
                <a16:creationId xmlns:a16="http://schemas.microsoft.com/office/drawing/2014/main" id="{D1950049-EB67-4A14-AC64-5B3338246B59}"/>
              </a:ext>
            </a:extLst>
          </p:cNvPr>
          <p:cNvSpPr txBox="1">
            <a:spLocks/>
          </p:cNvSpPr>
          <p:nvPr/>
        </p:nvSpPr>
        <p:spPr>
          <a:xfrm>
            <a:off x="291183" y="230767"/>
            <a:ext cx="8067625" cy="5909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spc="-150" dirty="0">
                <a:solidFill>
                  <a:schemeClr val="bg1"/>
                </a:solidFill>
              </a:rPr>
              <a:t>Quick Example: A.V.A Searching</a:t>
            </a:r>
          </a:p>
        </p:txBody>
      </p:sp>
      <p:pic>
        <p:nvPicPr>
          <p:cNvPr id="13" name="Picture 12">
            <a:extLst>
              <a:ext uri="{FF2B5EF4-FFF2-40B4-BE49-F238E27FC236}">
                <a16:creationId xmlns:a16="http://schemas.microsoft.com/office/drawing/2014/main" id="{AF13B44B-DC20-4573-B1DB-972BD94D05FB}"/>
              </a:ext>
            </a:extLst>
          </p:cNvPr>
          <p:cNvPicPr/>
          <p:nvPr/>
        </p:nvPicPr>
        <p:blipFill>
          <a:blip r:embed="rId7" cstate="screen">
            <a:extLst>
              <a:ext uri="{28A0092B-C50C-407E-A947-70E740481C1C}">
                <a14:useLocalDpi xmlns:a14="http://schemas.microsoft.com/office/drawing/2010/main" val="0"/>
              </a:ext>
            </a:extLst>
          </a:blip>
          <a:stretch>
            <a:fillRect/>
          </a:stretch>
        </p:blipFill>
        <p:spPr>
          <a:xfrm>
            <a:off x="11257716" y="113723"/>
            <a:ext cx="752475" cy="752475"/>
          </a:xfrm>
          <a:prstGeom prst="rect">
            <a:avLst/>
          </a:prstGeom>
        </p:spPr>
      </p:pic>
      <p:pic>
        <p:nvPicPr>
          <p:cNvPr id="15" name="Picture 14">
            <a:extLst>
              <a:ext uri="{FF2B5EF4-FFF2-40B4-BE49-F238E27FC236}">
                <a16:creationId xmlns:a16="http://schemas.microsoft.com/office/drawing/2014/main" id="{F64CE150-5BE9-4D54-BE82-D2930E47138A}"/>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sp>
        <p:nvSpPr>
          <p:cNvPr id="16" name="Rectangle 15">
            <a:extLst>
              <a:ext uri="{FF2B5EF4-FFF2-40B4-BE49-F238E27FC236}">
                <a16:creationId xmlns:a16="http://schemas.microsoft.com/office/drawing/2014/main" id="{BD2B9DE5-D771-4E05-A910-59E3B2E10139}"/>
              </a:ext>
            </a:extLst>
          </p:cNvPr>
          <p:cNvSpPr/>
          <p:nvPr/>
        </p:nvSpPr>
        <p:spPr>
          <a:xfrm>
            <a:off x="3480136" y="6223563"/>
            <a:ext cx="5205952" cy="369332"/>
          </a:xfrm>
          <a:prstGeom prst="rect">
            <a:avLst/>
          </a:prstGeom>
        </p:spPr>
        <p:txBody>
          <a:bodyPr wrap="square">
            <a:spAutoFit/>
          </a:bodyPr>
          <a:lstStyle/>
          <a:p>
            <a:pPr algn="ctr"/>
            <a:r>
              <a:rPr lang="en-GB" dirty="0"/>
              <a:t>Figure 12: AVA google search extended display</a:t>
            </a:r>
          </a:p>
        </p:txBody>
      </p:sp>
      <p:sp>
        <p:nvSpPr>
          <p:cNvPr id="17" name="Slide Number Placeholder 14">
            <a:extLst>
              <a:ext uri="{FF2B5EF4-FFF2-40B4-BE49-F238E27FC236}">
                <a16:creationId xmlns:a16="http://schemas.microsoft.com/office/drawing/2014/main" id="{3106F087-DD0B-476F-8F7B-402E106C834F}"/>
              </a:ext>
            </a:extLst>
          </p:cNvPr>
          <p:cNvSpPr txBox="1">
            <a:spLocks/>
          </p:cNvSpPr>
          <p:nvPr/>
        </p:nvSpPr>
        <p:spPr>
          <a:xfrm>
            <a:off x="11669486" y="6423652"/>
            <a:ext cx="45149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11</a:t>
            </a:r>
          </a:p>
        </p:txBody>
      </p:sp>
    </p:spTree>
    <p:extLst>
      <p:ext uri="{BB962C8B-B14F-4D97-AF65-F5344CB8AC3E}">
        <p14:creationId xmlns:p14="http://schemas.microsoft.com/office/powerpoint/2010/main" val="48577393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D2CC3D8-92A0-4348-90C3-F90FDC948502}"/>
              </a:ext>
            </a:extLst>
          </p:cNvPr>
          <p:cNvSpPr/>
          <p:nvPr/>
        </p:nvSpPr>
        <p:spPr>
          <a:xfrm>
            <a:off x="-12888" y="21762"/>
            <a:ext cx="12192000" cy="6899991"/>
          </a:xfrm>
          <a:prstGeom prst="rect">
            <a:avLst/>
          </a:prstGeom>
          <a:blipFill dpi="0" rotWithShape="1">
            <a:blip r:embed="rId5">
              <a:alphaModFix amt="1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1">
            <a:hlinkClick r:id="" action="ppaction://media"/>
            <a:extLst>
              <a:ext uri="{FF2B5EF4-FFF2-40B4-BE49-F238E27FC236}">
                <a16:creationId xmlns:a16="http://schemas.microsoft.com/office/drawing/2014/main" id="{55F6B887-8758-411F-BF4F-EC97BFC4790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2779" b="7220"/>
          <a:stretch/>
        </p:blipFill>
        <p:spPr>
          <a:xfrm>
            <a:off x="571311" y="2373841"/>
            <a:ext cx="4754199" cy="2824922"/>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A959437E-E0CF-4AF7-9D47-F7E035E56F2F}"/>
              </a:ext>
            </a:extLst>
          </p:cNvPr>
          <p:cNvSpPr/>
          <p:nvPr/>
        </p:nvSpPr>
        <p:spPr>
          <a:xfrm>
            <a:off x="0" y="-9773"/>
            <a:ext cx="12179112"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11" name="Text Placeholder 1">
            <a:extLst>
              <a:ext uri="{FF2B5EF4-FFF2-40B4-BE49-F238E27FC236}">
                <a16:creationId xmlns:a16="http://schemas.microsoft.com/office/drawing/2014/main" id="{47943321-337B-4D7C-9915-CBFF30CF2628}"/>
              </a:ext>
            </a:extLst>
          </p:cNvPr>
          <p:cNvSpPr txBox="1">
            <a:spLocks/>
          </p:cNvSpPr>
          <p:nvPr/>
        </p:nvSpPr>
        <p:spPr>
          <a:xfrm>
            <a:off x="291183" y="230767"/>
            <a:ext cx="10478417" cy="5909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spc="-150" dirty="0">
                <a:solidFill>
                  <a:schemeClr val="bg1"/>
                </a:solidFill>
              </a:rPr>
              <a:t>Comparison 2: Typing message / Getting response</a:t>
            </a:r>
          </a:p>
        </p:txBody>
      </p:sp>
      <p:pic>
        <p:nvPicPr>
          <p:cNvPr id="12" name="Picture 11">
            <a:extLst>
              <a:ext uri="{FF2B5EF4-FFF2-40B4-BE49-F238E27FC236}">
                <a16:creationId xmlns:a16="http://schemas.microsoft.com/office/drawing/2014/main" id="{73FF8B4D-9B8B-4CA2-8A25-D68EDAB587CF}"/>
              </a:ext>
            </a:extLst>
          </p:cNvPr>
          <p:cNvPicPr/>
          <p:nvPr/>
        </p:nvPicPr>
        <p:blipFill>
          <a:blip r:embed="rId7" cstate="screen">
            <a:extLst>
              <a:ext uri="{28A0092B-C50C-407E-A947-70E740481C1C}">
                <a14:useLocalDpi xmlns:a14="http://schemas.microsoft.com/office/drawing/2010/main" val="0"/>
              </a:ext>
            </a:extLst>
          </a:blip>
          <a:stretch>
            <a:fillRect/>
          </a:stretch>
        </p:blipFill>
        <p:spPr>
          <a:xfrm>
            <a:off x="11257716" y="113723"/>
            <a:ext cx="752475" cy="752475"/>
          </a:xfrm>
          <a:prstGeom prst="rect">
            <a:avLst/>
          </a:prstGeom>
        </p:spPr>
      </p:pic>
      <p:pic>
        <p:nvPicPr>
          <p:cNvPr id="13" name="Picture 12">
            <a:extLst>
              <a:ext uri="{FF2B5EF4-FFF2-40B4-BE49-F238E27FC236}">
                <a16:creationId xmlns:a16="http://schemas.microsoft.com/office/drawing/2014/main" id="{6B3AB715-2AA4-412D-89EF-BC8AFA9B57CE}"/>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pic>
        <p:nvPicPr>
          <p:cNvPr id="15" name="Picture 14">
            <a:extLst>
              <a:ext uri="{FF2B5EF4-FFF2-40B4-BE49-F238E27FC236}">
                <a16:creationId xmlns:a16="http://schemas.microsoft.com/office/drawing/2014/main" id="{43A17FCE-9AB8-4BF7-9563-97D63986D8E8}"/>
              </a:ext>
            </a:extLst>
          </p:cNvPr>
          <p:cNvPicPr>
            <a:picLocks noChangeAspect="1"/>
          </p:cNvPicPr>
          <p:nvPr/>
        </p:nvPicPr>
        <p:blipFill rotWithShape="1">
          <a:blip r:embed="rId9"/>
          <a:srcRect r="60679"/>
          <a:stretch/>
        </p:blipFill>
        <p:spPr>
          <a:xfrm>
            <a:off x="6866492" y="1919402"/>
            <a:ext cx="3322145" cy="3733800"/>
          </a:xfrm>
          <a:prstGeom prst="rect">
            <a:avLst/>
          </a:prstGeom>
          <a:ln>
            <a:noFill/>
          </a:ln>
          <a:effectLst>
            <a:outerShdw blurRad="292100" dist="139700" dir="2700000" algn="tl" rotWithShape="0">
              <a:srgbClr val="333333">
                <a:alpha val="65000"/>
              </a:srgbClr>
            </a:outerShdw>
          </a:effectLst>
        </p:spPr>
      </p:pic>
      <p:sp>
        <p:nvSpPr>
          <p:cNvPr id="16" name="Rectangle 15">
            <a:extLst>
              <a:ext uri="{FF2B5EF4-FFF2-40B4-BE49-F238E27FC236}">
                <a16:creationId xmlns:a16="http://schemas.microsoft.com/office/drawing/2014/main" id="{669EA2BA-60CC-4BEB-A6C5-603D5E968AC1}"/>
              </a:ext>
            </a:extLst>
          </p:cNvPr>
          <p:cNvSpPr/>
          <p:nvPr/>
        </p:nvSpPr>
        <p:spPr>
          <a:xfrm>
            <a:off x="1074153" y="5283870"/>
            <a:ext cx="3676479" cy="646331"/>
          </a:xfrm>
          <a:prstGeom prst="rect">
            <a:avLst/>
          </a:prstGeom>
        </p:spPr>
        <p:txBody>
          <a:bodyPr wrap="square">
            <a:spAutoFit/>
          </a:bodyPr>
          <a:lstStyle/>
          <a:p>
            <a:pPr algn="ctr"/>
            <a:r>
              <a:rPr lang="en-GB" dirty="0"/>
              <a:t>Figure 13: </a:t>
            </a:r>
            <a:r>
              <a:rPr lang="en-GB" dirty="0" err="1"/>
              <a:t>Mitsuku</a:t>
            </a:r>
            <a:r>
              <a:rPr lang="en-GB" dirty="0"/>
              <a:t> typing/response feature</a:t>
            </a:r>
          </a:p>
        </p:txBody>
      </p:sp>
      <p:sp>
        <p:nvSpPr>
          <p:cNvPr id="17" name="Rectangle 16">
            <a:extLst>
              <a:ext uri="{FF2B5EF4-FFF2-40B4-BE49-F238E27FC236}">
                <a16:creationId xmlns:a16="http://schemas.microsoft.com/office/drawing/2014/main" id="{162E3439-3AAD-497C-B49F-FC222412A567}"/>
              </a:ext>
            </a:extLst>
          </p:cNvPr>
          <p:cNvSpPr/>
          <p:nvPr/>
        </p:nvSpPr>
        <p:spPr>
          <a:xfrm>
            <a:off x="6866492" y="5733479"/>
            <a:ext cx="3322145" cy="646331"/>
          </a:xfrm>
          <a:prstGeom prst="rect">
            <a:avLst/>
          </a:prstGeom>
        </p:spPr>
        <p:txBody>
          <a:bodyPr wrap="square">
            <a:spAutoFit/>
          </a:bodyPr>
          <a:lstStyle/>
          <a:p>
            <a:pPr algn="ctr"/>
            <a:r>
              <a:rPr lang="en-GB" dirty="0"/>
              <a:t>Figure 14: A.V.A typing/response feature</a:t>
            </a:r>
          </a:p>
        </p:txBody>
      </p:sp>
      <p:sp>
        <p:nvSpPr>
          <p:cNvPr id="18" name="Slide Number Placeholder 14">
            <a:extLst>
              <a:ext uri="{FF2B5EF4-FFF2-40B4-BE49-F238E27FC236}">
                <a16:creationId xmlns:a16="http://schemas.microsoft.com/office/drawing/2014/main" id="{A56F9487-67EF-49E6-B798-8A62574E14AE}"/>
              </a:ext>
            </a:extLst>
          </p:cNvPr>
          <p:cNvSpPr txBox="1">
            <a:spLocks/>
          </p:cNvSpPr>
          <p:nvPr/>
        </p:nvSpPr>
        <p:spPr>
          <a:xfrm>
            <a:off x="11684000" y="6423652"/>
            <a:ext cx="43697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12</a:t>
            </a:r>
          </a:p>
        </p:txBody>
      </p:sp>
    </p:spTree>
    <p:extLst>
      <p:ext uri="{BB962C8B-B14F-4D97-AF65-F5344CB8AC3E}">
        <p14:creationId xmlns:p14="http://schemas.microsoft.com/office/powerpoint/2010/main" val="11665335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5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1D7CE1F-3057-4E6D-A143-77BE3C10238D}"/>
              </a:ext>
            </a:extLst>
          </p:cNvPr>
          <p:cNvSpPr/>
          <p:nvPr/>
        </p:nvSpPr>
        <p:spPr>
          <a:xfrm>
            <a:off x="-12888" y="21762"/>
            <a:ext cx="12192000" cy="6899991"/>
          </a:xfrm>
          <a:prstGeom prst="rect">
            <a:avLst/>
          </a:prstGeom>
          <a:blipFill dpi="0" rotWithShape="1">
            <a:blip r:embed="rId5">
              <a:alphaModFix amt="1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6F323FF7-4EF2-46C1-BFF3-19E9EA802F7D}"/>
              </a:ext>
            </a:extLst>
          </p:cNvPr>
          <p:cNvSpPr/>
          <p:nvPr/>
        </p:nvSpPr>
        <p:spPr>
          <a:xfrm>
            <a:off x="0" y="-9773"/>
            <a:ext cx="12179112"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12" name="Text Placeholder 1">
            <a:extLst>
              <a:ext uri="{FF2B5EF4-FFF2-40B4-BE49-F238E27FC236}">
                <a16:creationId xmlns:a16="http://schemas.microsoft.com/office/drawing/2014/main" id="{D1950049-EB67-4A14-AC64-5B3338246B59}"/>
              </a:ext>
            </a:extLst>
          </p:cNvPr>
          <p:cNvSpPr txBox="1">
            <a:spLocks/>
          </p:cNvSpPr>
          <p:nvPr/>
        </p:nvSpPr>
        <p:spPr>
          <a:xfrm>
            <a:off x="291183" y="230767"/>
            <a:ext cx="10797612" cy="5909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spc="-150" dirty="0">
                <a:solidFill>
                  <a:schemeClr val="bg1"/>
                </a:solidFill>
              </a:rPr>
              <a:t>Quick Example: Typing message / Getting response</a:t>
            </a:r>
          </a:p>
        </p:txBody>
      </p:sp>
      <p:pic>
        <p:nvPicPr>
          <p:cNvPr id="13" name="Picture 12">
            <a:extLst>
              <a:ext uri="{FF2B5EF4-FFF2-40B4-BE49-F238E27FC236}">
                <a16:creationId xmlns:a16="http://schemas.microsoft.com/office/drawing/2014/main" id="{AF13B44B-DC20-4573-B1DB-972BD94D05FB}"/>
              </a:ext>
            </a:extLst>
          </p:cNvPr>
          <p:cNvPicPr/>
          <p:nvPr/>
        </p:nvPicPr>
        <p:blipFill>
          <a:blip r:embed="rId6" cstate="screen">
            <a:extLst>
              <a:ext uri="{28A0092B-C50C-407E-A947-70E740481C1C}">
                <a14:useLocalDpi xmlns:a14="http://schemas.microsoft.com/office/drawing/2010/main" val="0"/>
              </a:ext>
            </a:extLst>
          </a:blip>
          <a:stretch>
            <a:fillRect/>
          </a:stretch>
        </p:blipFill>
        <p:spPr>
          <a:xfrm>
            <a:off x="11257716" y="113723"/>
            <a:ext cx="752475" cy="752475"/>
          </a:xfrm>
          <a:prstGeom prst="rect">
            <a:avLst/>
          </a:prstGeom>
        </p:spPr>
      </p:pic>
      <p:pic>
        <p:nvPicPr>
          <p:cNvPr id="9" name="Picture 8">
            <a:extLst>
              <a:ext uri="{FF2B5EF4-FFF2-40B4-BE49-F238E27FC236}">
                <a16:creationId xmlns:a16="http://schemas.microsoft.com/office/drawing/2014/main" id="{C951BAB4-7E46-4D79-931D-106720141288}"/>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pic>
        <p:nvPicPr>
          <p:cNvPr id="2" name="2018-05-06 15-34-51">
            <a:hlinkClick r:id="" action="ppaction://media"/>
            <a:extLst>
              <a:ext uri="{FF2B5EF4-FFF2-40B4-BE49-F238E27FC236}">
                <a16:creationId xmlns:a16="http://schemas.microsoft.com/office/drawing/2014/main" id="{DC4882C8-0340-4731-AFB1-9A6007FFC87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010427" y="1634850"/>
            <a:ext cx="8171145" cy="4596269"/>
          </a:xfrm>
          <a:prstGeom prst="rect">
            <a:avLst/>
          </a:prstGeom>
          <a:ln>
            <a:noFill/>
          </a:ln>
          <a:effectLst>
            <a:outerShdw blurRad="190500" algn="tl" rotWithShape="0">
              <a:srgbClr val="000000">
                <a:alpha val="70000"/>
              </a:srgbClr>
            </a:outerShdw>
          </a:effectLst>
        </p:spPr>
      </p:pic>
      <p:sp>
        <p:nvSpPr>
          <p:cNvPr id="15" name="Rectangle 14">
            <a:extLst>
              <a:ext uri="{FF2B5EF4-FFF2-40B4-BE49-F238E27FC236}">
                <a16:creationId xmlns:a16="http://schemas.microsoft.com/office/drawing/2014/main" id="{39246173-2310-4A22-BE11-822748A2C4ED}"/>
              </a:ext>
            </a:extLst>
          </p:cNvPr>
          <p:cNvSpPr/>
          <p:nvPr/>
        </p:nvSpPr>
        <p:spPr>
          <a:xfrm>
            <a:off x="2584127" y="6298167"/>
            <a:ext cx="6211723" cy="369332"/>
          </a:xfrm>
          <a:prstGeom prst="rect">
            <a:avLst/>
          </a:prstGeom>
        </p:spPr>
        <p:txBody>
          <a:bodyPr wrap="square">
            <a:spAutoFit/>
          </a:bodyPr>
          <a:lstStyle/>
          <a:p>
            <a:pPr algn="ctr"/>
            <a:r>
              <a:rPr lang="en-GB" dirty="0"/>
              <a:t>Figure 15: A.V.A typing/response feature extended display</a:t>
            </a:r>
          </a:p>
        </p:txBody>
      </p:sp>
      <p:sp>
        <p:nvSpPr>
          <p:cNvPr id="16" name="Slide Number Placeholder 14">
            <a:extLst>
              <a:ext uri="{FF2B5EF4-FFF2-40B4-BE49-F238E27FC236}">
                <a16:creationId xmlns:a16="http://schemas.microsoft.com/office/drawing/2014/main" id="{D834D7DF-CDA0-4A01-9E32-AA3CD7CF452E}"/>
              </a:ext>
            </a:extLst>
          </p:cNvPr>
          <p:cNvSpPr txBox="1">
            <a:spLocks/>
          </p:cNvSpPr>
          <p:nvPr/>
        </p:nvSpPr>
        <p:spPr>
          <a:xfrm>
            <a:off x="11669486" y="6423652"/>
            <a:ext cx="451491"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13</a:t>
            </a:r>
          </a:p>
        </p:txBody>
      </p:sp>
    </p:spTree>
    <p:extLst>
      <p:ext uri="{BB962C8B-B14F-4D97-AF65-F5344CB8AC3E}">
        <p14:creationId xmlns:p14="http://schemas.microsoft.com/office/powerpoint/2010/main" val="14463760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D704A7D-2FCF-4A24-B3AA-A298A691C69A}"/>
              </a:ext>
            </a:extLst>
          </p:cNvPr>
          <p:cNvSpPr/>
          <p:nvPr/>
        </p:nvSpPr>
        <p:spPr>
          <a:xfrm>
            <a:off x="-12888" y="21762"/>
            <a:ext cx="12192000" cy="6899991"/>
          </a:xfrm>
          <a:prstGeom prst="rect">
            <a:avLst/>
          </a:prstGeom>
          <a:blipFill dpi="0" rotWithShape="1">
            <a:blip r:embed="rId3">
              <a:alphaModFix amt="1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959437E-E0CF-4AF7-9D47-F7E035E56F2F}"/>
              </a:ext>
            </a:extLst>
          </p:cNvPr>
          <p:cNvSpPr/>
          <p:nvPr/>
        </p:nvSpPr>
        <p:spPr>
          <a:xfrm>
            <a:off x="0" y="-9773"/>
            <a:ext cx="12179112"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11" name="Text Placeholder 1">
            <a:extLst>
              <a:ext uri="{FF2B5EF4-FFF2-40B4-BE49-F238E27FC236}">
                <a16:creationId xmlns:a16="http://schemas.microsoft.com/office/drawing/2014/main" id="{47943321-337B-4D7C-9915-CBFF30CF2628}"/>
              </a:ext>
            </a:extLst>
          </p:cNvPr>
          <p:cNvSpPr txBox="1">
            <a:spLocks/>
          </p:cNvSpPr>
          <p:nvPr/>
        </p:nvSpPr>
        <p:spPr>
          <a:xfrm>
            <a:off x="291183" y="230767"/>
            <a:ext cx="10478417" cy="5909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spc="-150" dirty="0">
                <a:solidFill>
                  <a:schemeClr val="bg1"/>
                </a:solidFill>
              </a:rPr>
              <a:t>Comparison 3: Website</a:t>
            </a:r>
          </a:p>
        </p:txBody>
      </p:sp>
      <p:pic>
        <p:nvPicPr>
          <p:cNvPr id="12" name="Picture 11">
            <a:extLst>
              <a:ext uri="{FF2B5EF4-FFF2-40B4-BE49-F238E27FC236}">
                <a16:creationId xmlns:a16="http://schemas.microsoft.com/office/drawing/2014/main" id="{73FF8B4D-9B8B-4CA2-8A25-D68EDAB587CF}"/>
              </a:ext>
            </a:extLst>
          </p:cNvPr>
          <p:cNvPicPr/>
          <p:nvPr/>
        </p:nvPicPr>
        <p:blipFill>
          <a:blip r:embed="rId4" cstate="screen">
            <a:extLst>
              <a:ext uri="{28A0092B-C50C-407E-A947-70E740481C1C}">
                <a14:useLocalDpi xmlns:a14="http://schemas.microsoft.com/office/drawing/2010/main" val="0"/>
              </a:ext>
            </a:extLst>
          </a:blip>
          <a:stretch>
            <a:fillRect/>
          </a:stretch>
        </p:blipFill>
        <p:spPr>
          <a:xfrm>
            <a:off x="11257716" y="113723"/>
            <a:ext cx="752475" cy="752475"/>
          </a:xfrm>
          <a:prstGeom prst="rect">
            <a:avLst/>
          </a:prstGeom>
        </p:spPr>
      </p:pic>
      <p:pic>
        <p:nvPicPr>
          <p:cNvPr id="13" name="Picture 12">
            <a:extLst>
              <a:ext uri="{FF2B5EF4-FFF2-40B4-BE49-F238E27FC236}">
                <a16:creationId xmlns:a16="http://schemas.microsoft.com/office/drawing/2014/main" id="{6B3AB715-2AA4-412D-89EF-BC8AFA9B57C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pic>
        <p:nvPicPr>
          <p:cNvPr id="14" name="Picture 13">
            <a:extLst>
              <a:ext uri="{FF2B5EF4-FFF2-40B4-BE49-F238E27FC236}">
                <a16:creationId xmlns:a16="http://schemas.microsoft.com/office/drawing/2014/main" id="{6D746AD4-38D3-496B-9A36-C0D4C4449D5D}"/>
              </a:ext>
            </a:extLst>
          </p:cNvPr>
          <p:cNvPicPr>
            <a:picLocks noChangeAspect="1"/>
          </p:cNvPicPr>
          <p:nvPr/>
        </p:nvPicPr>
        <p:blipFill>
          <a:blip r:embed="rId6"/>
          <a:stretch>
            <a:fillRect/>
          </a:stretch>
        </p:blipFill>
        <p:spPr>
          <a:xfrm>
            <a:off x="813471" y="1843891"/>
            <a:ext cx="2889375" cy="3741371"/>
          </a:xfrm>
          <a:prstGeom prst="rect">
            <a:avLst/>
          </a:prstGeom>
          <a:effectLst>
            <a:outerShdw blurRad="50800" dist="38100" dir="5400000" algn="t" rotWithShape="0">
              <a:prstClr val="black">
                <a:alpha val="40000"/>
              </a:prstClr>
            </a:outerShdw>
          </a:effectLst>
        </p:spPr>
      </p:pic>
      <p:pic>
        <p:nvPicPr>
          <p:cNvPr id="15" name="Picture 14">
            <a:extLst>
              <a:ext uri="{FF2B5EF4-FFF2-40B4-BE49-F238E27FC236}">
                <a16:creationId xmlns:a16="http://schemas.microsoft.com/office/drawing/2014/main" id="{6F658E84-5FB6-4421-8172-666A248B5712}"/>
              </a:ext>
            </a:extLst>
          </p:cNvPr>
          <p:cNvPicPr/>
          <p:nvPr/>
        </p:nvPicPr>
        <p:blipFill rotWithShape="1">
          <a:blip r:embed="rId7"/>
          <a:srcRect l="1" t="5799" r="-468"/>
          <a:stretch/>
        </p:blipFill>
        <p:spPr>
          <a:xfrm>
            <a:off x="4209123" y="1843892"/>
            <a:ext cx="7350251" cy="3741371"/>
          </a:xfrm>
          <a:prstGeom prst="rect">
            <a:avLst/>
          </a:prstGeom>
          <a:effectLst>
            <a:outerShdw blurRad="50800" dist="38100" dir="5400000" algn="t" rotWithShape="0">
              <a:prstClr val="black">
                <a:alpha val="40000"/>
              </a:prstClr>
            </a:outerShdw>
          </a:effectLst>
        </p:spPr>
      </p:pic>
      <p:sp>
        <p:nvSpPr>
          <p:cNvPr id="16" name="Rectangle 15">
            <a:extLst>
              <a:ext uri="{FF2B5EF4-FFF2-40B4-BE49-F238E27FC236}">
                <a16:creationId xmlns:a16="http://schemas.microsoft.com/office/drawing/2014/main" id="{C41C542E-DF9C-4A50-A7CD-505186C53A4D}"/>
              </a:ext>
            </a:extLst>
          </p:cNvPr>
          <p:cNvSpPr/>
          <p:nvPr/>
        </p:nvSpPr>
        <p:spPr>
          <a:xfrm>
            <a:off x="813471" y="1385083"/>
            <a:ext cx="2569293" cy="461665"/>
          </a:xfrm>
          <a:prstGeom prst="rect">
            <a:avLst/>
          </a:prstGeom>
        </p:spPr>
        <p:txBody>
          <a:bodyPr wrap="none">
            <a:spAutoFit/>
          </a:bodyPr>
          <a:lstStyle/>
          <a:p>
            <a:r>
              <a:rPr lang="en-GB" sz="2400" dirty="0" err="1">
                <a:solidFill>
                  <a:schemeClr val="accent5">
                    <a:lumMod val="75000"/>
                  </a:schemeClr>
                </a:solidFill>
              </a:rPr>
              <a:t>Mitsuku’s</a:t>
            </a:r>
            <a:r>
              <a:rPr lang="en-GB" sz="2400" dirty="0">
                <a:solidFill>
                  <a:schemeClr val="accent5">
                    <a:lumMod val="75000"/>
                  </a:schemeClr>
                </a:solidFill>
              </a:rPr>
              <a:t> website</a:t>
            </a:r>
          </a:p>
        </p:txBody>
      </p:sp>
      <p:sp>
        <p:nvSpPr>
          <p:cNvPr id="17" name="Rectangle 16">
            <a:extLst>
              <a:ext uri="{FF2B5EF4-FFF2-40B4-BE49-F238E27FC236}">
                <a16:creationId xmlns:a16="http://schemas.microsoft.com/office/drawing/2014/main" id="{26503B85-FA4E-49B3-BE41-575CB92430F3}"/>
              </a:ext>
            </a:extLst>
          </p:cNvPr>
          <p:cNvSpPr/>
          <p:nvPr/>
        </p:nvSpPr>
        <p:spPr>
          <a:xfrm>
            <a:off x="4760784" y="1385083"/>
            <a:ext cx="1973745" cy="461665"/>
          </a:xfrm>
          <a:prstGeom prst="rect">
            <a:avLst/>
          </a:prstGeom>
        </p:spPr>
        <p:txBody>
          <a:bodyPr wrap="none">
            <a:spAutoFit/>
          </a:bodyPr>
          <a:lstStyle/>
          <a:p>
            <a:r>
              <a:rPr lang="en-GB" sz="2400" dirty="0">
                <a:solidFill>
                  <a:schemeClr val="accent5">
                    <a:lumMod val="75000"/>
                  </a:schemeClr>
                </a:solidFill>
              </a:rPr>
              <a:t>Ava’s website</a:t>
            </a:r>
          </a:p>
        </p:txBody>
      </p:sp>
      <p:sp>
        <p:nvSpPr>
          <p:cNvPr id="19" name="Rectangle 18">
            <a:extLst>
              <a:ext uri="{FF2B5EF4-FFF2-40B4-BE49-F238E27FC236}">
                <a16:creationId xmlns:a16="http://schemas.microsoft.com/office/drawing/2014/main" id="{3D43B42F-F614-4EE5-807E-ED7E67580EEC}"/>
              </a:ext>
            </a:extLst>
          </p:cNvPr>
          <p:cNvSpPr/>
          <p:nvPr/>
        </p:nvSpPr>
        <p:spPr>
          <a:xfrm>
            <a:off x="437044" y="5695942"/>
            <a:ext cx="3322145" cy="369332"/>
          </a:xfrm>
          <a:prstGeom prst="rect">
            <a:avLst/>
          </a:prstGeom>
        </p:spPr>
        <p:txBody>
          <a:bodyPr wrap="square">
            <a:spAutoFit/>
          </a:bodyPr>
          <a:lstStyle/>
          <a:p>
            <a:pPr algn="ctr"/>
            <a:r>
              <a:rPr lang="en-GB" dirty="0"/>
              <a:t>Figure 16: </a:t>
            </a:r>
            <a:r>
              <a:rPr lang="en-GB" dirty="0" err="1"/>
              <a:t>Mitsuku</a:t>
            </a:r>
            <a:r>
              <a:rPr lang="en-GB" dirty="0"/>
              <a:t> website</a:t>
            </a:r>
          </a:p>
        </p:txBody>
      </p:sp>
      <p:sp>
        <p:nvSpPr>
          <p:cNvPr id="20" name="Rectangle 19">
            <a:extLst>
              <a:ext uri="{FF2B5EF4-FFF2-40B4-BE49-F238E27FC236}">
                <a16:creationId xmlns:a16="http://schemas.microsoft.com/office/drawing/2014/main" id="{B2272C3A-B8C7-498B-901C-9E666DA931CE}"/>
              </a:ext>
            </a:extLst>
          </p:cNvPr>
          <p:cNvSpPr/>
          <p:nvPr/>
        </p:nvSpPr>
        <p:spPr>
          <a:xfrm>
            <a:off x="6083112" y="5703325"/>
            <a:ext cx="3322145" cy="369332"/>
          </a:xfrm>
          <a:prstGeom prst="rect">
            <a:avLst/>
          </a:prstGeom>
        </p:spPr>
        <p:txBody>
          <a:bodyPr wrap="square">
            <a:spAutoFit/>
          </a:bodyPr>
          <a:lstStyle/>
          <a:p>
            <a:pPr algn="ctr"/>
            <a:r>
              <a:rPr lang="en-GB" dirty="0"/>
              <a:t>Figure 17: A.V.A website</a:t>
            </a:r>
          </a:p>
        </p:txBody>
      </p:sp>
      <p:sp>
        <p:nvSpPr>
          <p:cNvPr id="21" name="Slide Number Placeholder 14">
            <a:extLst>
              <a:ext uri="{FF2B5EF4-FFF2-40B4-BE49-F238E27FC236}">
                <a16:creationId xmlns:a16="http://schemas.microsoft.com/office/drawing/2014/main" id="{AEE84B8F-04BC-43F9-B551-E1DC5895BD4F}"/>
              </a:ext>
            </a:extLst>
          </p:cNvPr>
          <p:cNvSpPr txBox="1">
            <a:spLocks/>
          </p:cNvSpPr>
          <p:nvPr/>
        </p:nvSpPr>
        <p:spPr>
          <a:xfrm>
            <a:off x="11684000" y="6423652"/>
            <a:ext cx="43697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14</a:t>
            </a:r>
          </a:p>
        </p:txBody>
      </p:sp>
    </p:spTree>
    <p:extLst>
      <p:ext uri="{BB962C8B-B14F-4D97-AF65-F5344CB8AC3E}">
        <p14:creationId xmlns:p14="http://schemas.microsoft.com/office/powerpoint/2010/main" val="2211703340"/>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D54133-07DA-47C1-BCD0-B3145FD7A4A4}"/>
              </a:ext>
            </a:extLst>
          </p:cNvPr>
          <p:cNvSpPr/>
          <p:nvPr/>
        </p:nvSpPr>
        <p:spPr>
          <a:xfrm>
            <a:off x="-26364" y="21762"/>
            <a:ext cx="12192000" cy="6899991"/>
          </a:xfrm>
          <a:prstGeom prst="rect">
            <a:avLst/>
          </a:prstGeom>
          <a:blipFill dpi="0" rotWithShape="1">
            <a:blip r:embed="rId3">
              <a:alphaModFix amt="1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2BA48F0-68C2-42F5-828D-06E482460B2B}"/>
              </a:ext>
            </a:extLst>
          </p:cNvPr>
          <p:cNvSpPr/>
          <p:nvPr/>
        </p:nvSpPr>
        <p:spPr>
          <a:xfrm>
            <a:off x="12888" y="21762"/>
            <a:ext cx="12179112"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13" name="Text Placeholder 1">
            <a:extLst>
              <a:ext uri="{FF2B5EF4-FFF2-40B4-BE49-F238E27FC236}">
                <a16:creationId xmlns:a16="http://schemas.microsoft.com/office/drawing/2014/main" id="{76EFD410-7BE1-4DC6-98C4-5EAF560712B3}"/>
              </a:ext>
            </a:extLst>
          </p:cNvPr>
          <p:cNvSpPr txBox="1">
            <a:spLocks/>
          </p:cNvSpPr>
          <p:nvPr/>
        </p:nvSpPr>
        <p:spPr>
          <a:xfrm>
            <a:off x="4657410" y="215246"/>
            <a:ext cx="3105051" cy="5909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spc="-150" dirty="0">
                <a:solidFill>
                  <a:schemeClr val="bg1"/>
                </a:solidFill>
              </a:rPr>
              <a:t>Development</a:t>
            </a:r>
          </a:p>
        </p:txBody>
      </p:sp>
      <p:sp>
        <p:nvSpPr>
          <p:cNvPr id="15" name="Rectangle 14">
            <a:extLst>
              <a:ext uri="{FF2B5EF4-FFF2-40B4-BE49-F238E27FC236}">
                <a16:creationId xmlns:a16="http://schemas.microsoft.com/office/drawing/2014/main" id="{21101FB1-5965-43BB-ACD3-63E7DD1FF95E}"/>
              </a:ext>
            </a:extLst>
          </p:cNvPr>
          <p:cNvSpPr/>
          <p:nvPr/>
        </p:nvSpPr>
        <p:spPr>
          <a:xfrm>
            <a:off x="4885145" y="917828"/>
            <a:ext cx="2368982" cy="707886"/>
          </a:xfrm>
          <a:prstGeom prst="rect">
            <a:avLst/>
          </a:prstGeom>
        </p:spPr>
        <p:txBody>
          <a:bodyPr wrap="none">
            <a:spAutoFit/>
          </a:bodyPr>
          <a:lstStyle/>
          <a:p>
            <a:pPr algn="ctr"/>
            <a:r>
              <a:rPr lang="en-GB" sz="4000" b="1" spc="-150" dirty="0">
                <a:solidFill>
                  <a:schemeClr val="bg1"/>
                </a:solidFill>
              </a:rPr>
              <a:t>Approach</a:t>
            </a:r>
          </a:p>
        </p:txBody>
      </p:sp>
      <p:pic>
        <p:nvPicPr>
          <p:cNvPr id="41" name="Picture 40">
            <a:extLst>
              <a:ext uri="{FF2B5EF4-FFF2-40B4-BE49-F238E27FC236}">
                <a16:creationId xmlns:a16="http://schemas.microsoft.com/office/drawing/2014/main" id="{D796CCBC-D125-4AF1-B84D-75BF902143C8}"/>
              </a:ext>
            </a:extLst>
          </p:cNvPr>
          <p:cNvPicPr/>
          <p:nvPr/>
        </p:nvPicPr>
        <p:blipFill>
          <a:blip r:embed="rId4" cstate="screen">
            <a:extLst>
              <a:ext uri="{28A0092B-C50C-407E-A947-70E740481C1C}">
                <a14:useLocalDpi xmlns:a14="http://schemas.microsoft.com/office/drawing/2010/main" val="0"/>
              </a:ext>
            </a:extLst>
          </a:blip>
          <a:stretch>
            <a:fillRect/>
          </a:stretch>
        </p:blipFill>
        <p:spPr>
          <a:xfrm>
            <a:off x="11257716" y="113723"/>
            <a:ext cx="752475" cy="752475"/>
          </a:xfrm>
          <a:prstGeom prst="rect">
            <a:avLst/>
          </a:prstGeom>
        </p:spPr>
      </p:pic>
      <p:pic>
        <p:nvPicPr>
          <p:cNvPr id="48" name="Picture 47">
            <a:extLst>
              <a:ext uri="{FF2B5EF4-FFF2-40B4-BE49-F238E27FC236}">
                <a16:creationId xmlns:a16="http://schemas.microsoft.com/office/drawing/2014/main" id="{3E8F3368-651D-4F87-A2C0-2A5CBD1E7DAF}"/>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sp>
        <p:nvSpPr>
          <p:cNvPr id="37" name="Rectangle 36">
            <a:extLst>
              <a:ext uri="{FF2B5EF4-FFF2-40B4-BE49-F238E27FC236}">
                <a16:creationId xmlns:a16="http://schemas.microsoft.com/office/drawing/2014/main" id="{0185BD49-1B76-4598-BF12-A18190FDF3DE}"/>
              </a:ext>
            </a:extLst>
          </p:cNvPr>
          <p:cNvSpPr/>
          <p:nvPr/>
        </p:nvSpPr>
        <p:spPr>
          <a:xfrm>
            <a:off x="179155" y="2331435"/>
            <a:ext cx="6096000" cy="4154984"/>
          </a:xfrm>
          <a:prstGeom prst="rect">
            <a:avLst/>
          </a:prstGeom>
        </p:spPr>
        <p:txBody>
          <a:bodyPr>
            <a:spAutoFit/>
          </a:bodyPr>
          <a:lstStyle/>
          <a:p>
            <a:pPr marL="342900" indent="-342900">
              <a:buFontTx/>
              <a:buChar char="-"/>
            </a:pPr>
            <a:r>
              <a:rPr lang="en-GB" sz="2400" dirty="0"/>
              <a:t>Followed an Agile project management system</a:t>
            </a:r>
          </a:p>
          <a:p>
            <a:pPr marL="342900" indent="-342900">
              <a:buFontTx/>
              <a:buChar char="-"/>
            </a:pPr>
            <a:r>
              <a:rPr lang="en-GB" sz="2400" dirty="0"/>
              <a:t>Used the Belbin test to find each member’s strengths and place in the team</a:t>
            </a:r>
          </a:p>
          <a:p>
            <a:pPr marL="342900" indent="-342900">
              <a:buFontTx/>
              <a:buChar char="-"/>
            </a:pPr>
            <a:r>
              <a:rPr lang="en-GB" sz="2400" dirty="0"/>
              <a:t>Held regular meetings to ensure that members were on track and to exchange ideas on project development</a:t>
            </a:r>
          </a:p>
          <a:p>
            <a:pPr marL="342900" indent="-342900">
              <a:buFontTx/>
              <a:buChar char="-"/>
            </a:pPr>
            <a:endParaRPr lang="en-GB" sz="2400" dirty="0"/>
          </a:p>
          <a:p>
            <a:pPr marL="342900" indent="-342900">
              <a:buFontTx/>
              <a:buChar char="-"/>
            </a:pPr>
            <a:endParaRPr lang="en-GB" sz="2400" dirty="0"/>
          </a:p>
          <a:p>
            <a:pPr marL="342900" indent="-342900">
              <a:buFontTx/>
              <a:buChar char="-"/>
            </a:pPr>
            <a:endParaRPr lang="en-GB" sz="2400" dirty="0"/>
          </a:p>
        </p:txBody>
      </p:sp>
      <p:pic>
        <p:nvPicPr>
          <p:cNvPr id="38" name="Picture 37">
            <a:extLst>
              <a:ext uri="{FF2B5EF4-FFF2-40B4-BE49-F238E27FC236}">
                <a16:creationId xmlns:a16="http://schemas.microsoft.com/office/drawing/2014/main" id="{6619945F-86DE-4E68-BD6C-D891015F2617}"/>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flipH="1">
            <a:off x="8079111" y="2590768"/>
            <a:ext cx="2733138" cy="27159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Rectangle 38">
            <a:extLst>
              <a:ext uri="{FF2B5EF4-FFF2-40B4-BE49-F238E27FC236}">
                <a16:creationId xmlns:a16="http://schemas.microsoft.com/office/drawing/2014/main" id="{7CD19251-5805-4F82-938C-9A792FEDF99F}"/>
              </a:ext>
            </a:extLst>
          </p:cNvPr>
          <p:cNvSpPr/>
          <p:nvPr/>
        </p:nvSpPr>
        <p:spPr>
          <a:xfrm>
            <a:off x="7784607" y="5422850"/>
            <a:ext cx="3322145" cy="369332"/>
          </a:xfrm>
          <a:prstGeom prst="rect">
            <a:avLst/>
          </a:prstGeom>
        </p:spPr>
        <p:txBody>
          <a:bodyPr wrap="square">
            <a:spAutoFit/>
          </a:bodyPr>
          <a:lstStyle/>
          <a:p>
            <a:pPr algn="ctr"/>
            <a:r>
              <a:rPr lang="en-GB" dirty="0"/>
              <a:t>Figure 18: </a:t>
            </a:r>
            <a:r>
              <a:rPr lang="en-GB" dirty="0" err="1"/>
              <a:t>Mitsuku</a:t>
            </a:r>
            <a:r>
              <a:rPr lang="en-GB" dirty="0"/>
              <a:t> Male Image</a:t>
            </a:r>
          </a:p>
        </p:txBody>
      </p:sp>
      <p:sp>
        <p:nvSpPr>
          <p:cNvPr id="40" name="Slide Number Placeholder 14">
            <a:extLst>
              <a:ext uri="{FF2B5EF4-FFF2-40B4-BE49-F238E27FC236}">
                <a16:creationId xmlns:a16="http://schemas.microsoft.com/office/drawing/2014/main" id="{A0299D43-DAB7-4048-837F-0D01ABF71F84}"/>
              </a:ext>
            </a:extLst>
          </p:cNvPr>
          <p:cNvSpPr txBox="1">
            <a:spLocks/>
          </p:cNvSpPr>
          <p:nvPr/>
        </p:nvSpPr>
        <p:spPr>
          <a:xfrm>
            <a:off x="11684000" y="6423652"/>
            <a:ext cx="43697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15</a:t>
            </a:r>
          </a:p>
        </p:txBody>
      </p:sp>
    </p:spTree>
    <p:extLst>
      <p:ext uri="{BB962C8B-B14F-4D97-AF65-F5344CB8AC3E}">
        <p14:creationId xmlns:p14="http://schemas.microsoft.com/office/powerpoint/2010/main" val="297200759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DC20FEC-440C-4F50-AB89-5A6A9B9E038D}"/>
              </a:ext>
            </a:extLst>
          </p:cNvPr>
          <p:cNvSpPr/>
          <p:nvPr/>
        </p:nvSpPr>
        <p:spPr>
          <a:xfrm>
            <a:off x="-12888" y="21762"/>
            <a:ext cx="12192000" cy="6899991"/>
          </a:xfrm>
          <a:prstGeom prst="rect">
            <a:avLst/>
          </a:prstGeom>
          <a:blipFill dpi="0" rotWithShape="1">
            <a:blip r:embed="rId3">
              <a:alphaModFix amt="1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909229DC-3BDB-4FCC-A378-F993B88DF1CC}"/>
              </a:ext>
            </a:extLst>
          </p:cNvPr>
          <p:cNvSpPr/>
          <p:nvPr/>
        </p:nvSpPr>
        <p:spPr>
          <a:xfrm>
            <a:off x="0" y="-9773"/>
            <a:ext cx="12179112"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17" name="Text Placeholder 1">
            <a:extLst>
              <a:ext uri="{FF2B5EF4-FFF2-40B4-BE49-F238E27FC236}">
                <a16:creationId xmlns:a16="http://schemas.microsoft.com/office/drawing/2014/main" id="{6CF6F849-DFA9-4680-9C24-D6C93BBFC366}"/>
              </a:ext>
            </a:extLst>
          </p:cNvPr>
          <p:cNvSpPr txBox="1">
            <a:spLocks/>
          </p:cNvSpPr>
          <p:nvPr/>
        </p:nvSpPr>
        <p:spPr>
          <a:xfrm>
            <a:off x="291183" y="230767"/>
            <a:ext cx="10234356" cy="5909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spc="-150" dirty="0">
                <a:solidFill>
                  <a:schemeClr val="bg1"/>
                </a:solidFill>
              </a:rPr>
              <a:t>Development Approach</a:t>
            </a:r>
          </a:p>
        </p:txBody>
      </p:sp>
      <p:pic>
        <p:nvPicPr>
          <p:cNvPr id="18" name="Picture 17">
            <a:extLst>
              <a:ext uri="{FF2B5EF4-FFF2-40B4-BE49-F238E27FC236}">
                <a16:creationId xmlns:a16="http://schemas.microsoft.com/office/drawing/2014/main" id="{5B1F74F4-60B3-4397-A36F-8B2FCAC5EC7D}"/>
              </a:ext>
            </a:extLst>
          </p:cNvPr>
          <p:cNvPicPr/>
          <p:nvPr/>
        </p:nvPicPr>
        <p:blipFill>
          <a:blip r:embed="rId4" cstate="screen">
            <a:extLst>
              <a:ext uri="{28A0092B-C50C-407E-A947-70E740481C1C}">
                <a14:useLocalDpi xmlns:a14="http://schemas.microsoft.com/office/drawing/2010/main" val="0"/>
              </a:ext>
            </a:extLst>
          </a:blip>
          <a:stretch>
            <a:fillRect/>
          </a:stretch>
        </p:blipFill>
        <p:spPr>
          <a:xfrm>
            <a:off x="11257716" y="113723"/>
            <a:ext cx="752475" cy="752475"/>
          </a:xfrm>
          <a:prstGeom prst="rect">
            <a:avLst/>
          </a:prstGeom>
        </p:spPr>
      </p:pic>
      <p:pic>
        <p:nvPicPr>
          <p:cNvPr id="20" name="Picture 19">
            <a:extLst>
              <a:ext uri="{FF2B5EF4-FFF2-40B4-BE49-F238E27FC236}">
                <a16:creationId xmlns:a16="http://schemas.microsoft.com/office/drawing/2014/main" id="{3E7BA53C-EDDF-4A21-A483-5B2AA88E64F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sp>
        <p:nvSpPr>
          <p:cNvPr id="14" name="Rectangle 13">
            <a:extLst>
              <a:ext uri="{FF2B5EF4-FFF2-40B4-BE49-F238E27FC236}">
                <a16:creationId xmlns:a16="http://schemas.microsoft.com/office/drawing/2014/main" id="{7EA0D9C2-40DD-4B2C-9468-0DCAB29FA3DB}"/>
              </a:ext>
            </a:extLst>
          </p:cNvPr>
          <p:cNvSpPr/>
          <p:nvPr/>
        </p:nvSpPr>
        <p:spPr>
          <a:xfrm>
            <a:off x="391886" y="2334741"/>
            <a:ext cx="6096000" cy="3046988"/>
          </a:xfrm>
          <a:prstGeom prst="rect">
            <a:avLst/>
          </a:prstGeom>
        </p:spPr>
        <p:txBody>
          <a:bodyPr>
            <a:spAutoFit/>
          </a:bodyPr>
          <a:lstStyle/>
          <a:p>
            <a:r>
              <a:rPr lang="en-US" sz="2400" dirty="0"/>
              <a:t>Developed in Java on </a:t>
            </a:r>
            <a:r>
              <a:rPr lang="en-US" sz="2400" dirty="0" err="1"/>
              <a:t>Netbeans</a:t>
            </a:r>
            <a:endParaRPr lang="en-US" sz="2400" dirty="0"/>
          </a:p>
          <a:p>
            <a:endParaRPr lang="en-US" sz="2400" dirty="0"/>
          </a:p>
          <a:p>
            <a:r>
              <a:rPr lang="en-US" sz="2400" dirty="0"/>
              <a:t>Java, because implementing the GUI was better than alternatives</a:t>
            </a:r>
          </a:p>
          <a:p>
            <a:endParaRPr lang="en-US" sz="2400" dirty="0"/>
          </a:p>
          <a:p>
            <a:r>
              <a:rPr lang="en-US" sz="2400" dirty="0"/>
              <a:t>Java has a cross platform compatibility </a:t>
            </a:r>
          </a:p>
          <a:p>
            <a:endParaRPr lang="en-US" sz="2400" dirty="0"/>
          </a:p>
          <a:p>
            <a:r>
              <a:rPr lang="en-US" sz="2400" dirty="0"/>
              <a:t>A lot of resources and help available</a:t>
            </a:r>
          </a:p>
        </p:txBody>
      </p:sp>
      <p:pic>
        <p:nvPicPr>
          <p:cNvPr id="2" name="Picture 1">
            <a:extLst>
              <a:ext uri="{FF2B5EF4-FFF2-40B4-BE49-F238E27FC236}">
                <a16:creationId xmlns:a16="http://schemas.microsoft.com/office/drawing/2014/main" id="{ED2BAFC3-16AA-4D03-90B8-92100EB6D078}"/>
              </a:ext>
            </a:extLst>
          </p:cNvPr>
          <p:cNvPicPr>
            <a:picLocks noChangeAspect="1"/>
          </p:cNvPicPr>
          <p:nvPr/>
        </p:nvPicPr>
        <p:blipFill>
          <a:blip r:embed="rId6"/>
          <a:stretch>
            <a:fillRect/>
          </a:stretch>
        </p:blipFill>
        <p:spPr>
          <a:xfrm>
            <a:off x="6682626" y="2300922"/>
            <a:ext cx="4387464" cy="32641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602" name="Picture 2" descr="Image result for java logo">
            <a:extLst>
              <a:ext uri="{FF2B5EF4-FFF2-40B4-BE49-F238E27FC236}">
                <a16:creationId xmlns:a16="http://schemas.microsoft.com/office/drawing/2014/main" id="{0FAA5C21-2A0F-45BF-98F6-B2531A8A20FF}"/>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7478550" y="2409490"/>
            <a:ext cx="3046989" cy="304698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DDF20F07-04F7-4077-A4A9-35B96FA7D3D0}"/>
              </a:ext>
            </a:extLst>
          </p:cNvPr>
          <p:cNvSpPr/>
          <p:nvPr/>
        </p:nvSpPr>
        <p:spPr>
          <a:xfrm>
            <a:off x="7340971" y="5673616"/>
            <a:ext cx="3322145" cy="369332"/>
          </a:xfrm>
          <a:prstGeom prst="rect">
            <a:avLst/>
          </a:prstGeom>
        </p:spPr>
        <p:txBody>
          <a:bodyPr wrap="square">
            <a:spAutoFit/>
          </a:bodyPr>
          <a:lstStyle/>
          <a:p>
            <a:pPr algn="ctr"/>
            <a:r>
              <a:rPr lang="en-GB" dirty="0"/>
              <a:t>Figure 19: JAVA and </a:t>
            </a:r>
            <a:r>
              <a:rPr lang="en-GB" dirty="0" err="1"/>
              <a:t>Netbeans</a:t>
            </a:r>
            <a:endParaRPr lang="en-GB" dirty="0"/>
          </a:p>
        </p:txBody>
      </p:sp>
      <p:sp>
        <p:nvSpPr>
          <p:cNvPr id="22" name="Slide Number Placeholder 14">
            <a:extLst>
              <a:ext uri="{FF2B5EF4-FFF2-40B4-BE49-F238E27FC236}">
                <a16:creationId xmlns:a16="http://schemas.microsoft.com/office/drawing/2014/main" id="{E28CF7E1-6890-446F-B0FE-3942F6B67353}"/>
              </a:ext>
            </a:extLst>
          </p:cNvPr>
          <p:cNvSpPr txBox="1">
            <a:spLocks/>
          </p:cNvSpPr>
          <p:nvPr/>
        </p:nvSpPr>
        <p:spPr>
          <a:xfrm>
            <a:off x="11684000" y="6423652"/>
            <a:ext cx="43697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16</a:t>
            </a:r>
          </a:p>
        </p:txBody>
      </p:sp>
    </p:spTree>
    <p:extLst>
      <p:ext uri="{BB962C8B-B14F-4D97-AF65-F5344CB8AC3E}">
        <p14:creationId xmlns:p14="http://schemas.microsoft.com/office/powerpoint/2010/main" val="423135633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DC20FEC-440C-4F50-AB89-5A6A9B9E038D}"/>
              </a:ext>
            </a:extLst>
          </p:cNvPr>
          <p:cNvSpPr/>
          <p:nvPr/>
        </p:nvSpPr>
        <p:spPr>
          <a:xfrm>
            <a:off x="-12888" y="21762"/>
            <a:ext cx="12192000" cy="6899991"/>
          </a:xfrm>
          <a:prstGeom prst="rect">
            <a:avLst/>
          </a:prstGeom>
          <a:blipFill dpi="0" rotWithShape="1">
            <a:blip r:embed="rId3">
              <a:alphaModFix amt="1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909229DC-3BDB-4FCC-A378-F993B88DF1CC}"/>
              </a:ext>
            </a:extLst>
          </p:cNvPr>
          <p:cNvSpPr/>
          <p:nvPr/>
        </p:nvSpPr>
        <p:spPr>
          <a:xfrm>
            <a:off x="0" y="-9773"/>
            <a:ext cx="12179112"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17" name="Text Placeholder 1">
            <a:extLst>
              <a:ext uri="{FF2B5EF4-FFF2-40B4-BE49-F238E27FC236}">
                <a16:creationId xmlns:a16="http://schemas.microsoft.com/office/drawing/2014/main" id="{6CF6F849-DFA9-4680-9C24-D6C93BBFC366}"/>
              </a:ext>
            </a:extLst>
          </p:cNvPr>
          <p:cNvSpPr txBox="1">
            <a:spLocks/>
          </p:cNvSpPr>
          <p:nvPr/>
        </p:nvSpPr>
        <p:spPr>
          <a:xfrm>
            <a:off x="291183" y="230767"/>
            <a:ext cx="10234356" cy="5909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spc="-150" dirty="0">
                <a:solidFill>
                  <a:schemeClr val="bg1"/>
                </a:solidFill>
              </a:rPr>
              <a:t>Development Approach</a:t>
            </a:r>
          </a:p>
        </p:txBody>
      </p:sp>
      <p:pic>
        <p:nvPicPr>
          <p:cNvPr id="18" name="Picture 17">
            <a:extLst>
              <a:ext uri="{FF2B5EF4-FFF2-40B4-BE49-F238E27FC236}">
                <a16:creationId xmlns:a16="http://schemas.microsoft.com/office/drawing/2014/main" id="{5B1F74F4-60B3-4397-A36F-8B2FCAC5EC7D}"/>
              </a:ext>
            </a:extLst>
          </p:cNvPr>
          <p:cNvPicPr/>
          <p:nvPr/>
        </p:nvPicPr>
        <p:blipFill>
          <a:blip r:embed="rId4" cstate="screen">
            <a:extLst>
              <a:ext uri="{28A0092B-C50C-407E-A947-70E740481C1C}">
                <a14:useLocalDpi xmlns:a14="http://schemas.microsoft.com/office/drawing/2010/main" val="0"/>
              </a:ext>
            </a:extLst>
          </a:blip>
          <a:stretch>
            <a:fillRect/>
          </a:stretch>
        </p:blipFill>
        <p:spPr>
          <a:xfrm>
            <a:off x="11257716" y="113723"/>
            <a:ext cx="752475" cy="752475"/>
          </a:xfrm>
          <a:prstGeom prst="rect">
            <a:avLst/>
          </a:prstGeom>
        </p:spPr>
      </p:pic>
      <p:pic>
        <p:nvPicPr>
          <p:cNvPr id="20" name="Picture 19">
            <a:extLst>
              <a:ext uri="{FF2B5EF4-FFF2-40B4-BE49-F238E27FC236}">
                <a16:creationId xmlns:a16="http://schemas.microsoft.com/office/drawing/2014/main" id="{3E7BA53C-EDDF-4A21-A483-5B2AA88E64F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sp>
        <p:nvSpPr>
          <p:cNvPr id="8" name="Rectangle 7">
            <a:extLst>
              <a:ext uri="{FF2B5EF4-FFF2-40B4-BE49-F238E27FC236}">
                <a16:creationId xmlns:a16="http://schemas.microsoft.com/office/drawing/2014/main" id="{00EA1426-5CEA-4185-A7B2-D81696E88B93}"/>
              </a:ext>
            </a:extLst>
          </p:cNvPr>
          <p:cNvSpPr/>
          <p:nvPr/>
        </p:nvSpPr>
        <p:spPr>
          <a:xfrm>
            <a:off x="616961" y="1821751"/>
            <a:ext cx="6096000" cy="3785652"/>
          </a:xfrm>
          <a:prstGeom prst="rect">
            <a:avLst/>
          </a:prstGeom>
        </p:spPr>
        <p:txBody>
          <a:bodyPr>
            <a:spAutoFit/>
          </a:bodyPr>
          <a:lstStyle/>
          <a:p>
            <a:r>
              <a:rPr lang="en-US" sz="2400" dirty="0"/>
              <a:t>Learner (Algorithm)</a:t>
            </a:r>
          </a:p>
          <a:p>
            <a:endParaRPr lang="en-US" sz="2400" dirty="0"/>
          </a:p>
          <a:p>
            <a:r>
              <a:rPr lang="en-US" sz="2400" dirty="0"/>
              <a:t>Chose not to use an API so we can expand our knowledge in this field</a:t>
            </a:r>
          </a:p>
          <a:p>
            <a:endParaRPr lang="en-US" sz="2400" dirty="0"/>
          </a:p>
          <a:p>
            <a:r>
              <a:rPr lang="en-US" sz="2400" dirty="0"/>
              <a:t>Most APIs do all the features and next to no coding is involved.</a:t>
            </a:r>
          </a:p>
          <a:p>
            <a:endParaRPr lang="en-US" sz="2400" dirty="0"/>
          </a:p>
          <a:p>
            <a:r>
              <a:rPr lang="en-US" sz="2400" dirty="0"/>
              <a:t>User can add their intent with possible chatbot responses.</a:t>
            </a:r>
          </a:p>
        </p:txBody>
      </p:sp>
      <p:pic>
        <p:nvPicPr>
          <p:cNvPr id="2" name="Picture 1">
            <a:extLst>
              <a:ext uri="{FF2B5EF4-FFF2-40B4-BE49-F238E27FC236}">
                <a16:creationId xmlns:a16="http://schemas.microsoft.com/office/drawing/2014/main" id="{C71E2039-3001-462E-B46B-A54C292138DD}"/>
              </a:ext>
            </a:extLst>
          </p:cNvPr>
          <p:cNvPicPr>
            <a:picLocks noChangeAspect="1"/>
          </p:cNvPicPr>
          <p:nvPr/>
        </p:nvPicPr>
        <p:blipFill>
          <a:blip r:embed="rId6"/>
          <a:stretch>
            <a:fillRect/>
          </a:stretch>
        </p:blipFill>
        <p:spPr>
          <a:xfrm>
            <a:off x="7170058" y="2215577"/>
            <a:ext cx="4247469" cy="2892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82E850BA-528B-49A4-8F14-5026B741518D}"/>
              </a:ext>
            </a:extLst>
          </p:cNvPr>
          <p:cNvSpPr/>
          <p:nvPr/>
        </p:nvSpPr>
        <p:spPr>
          <a:xfrm>
            <a:off x="7632719" y="5238071"/>
            <a:ext cx="3784808" cy="369332"/>
          </a:xfrm>
          <a:prstGeom prst="rect">
            <a:avLst/>
          </a:prstGeom>
        </p:spPr>
        <p:txBody>
          <a:bodyPr wrap="square">
            <a:spAutoFit/>
          </a:bodyPr>
          <a:lstStyle/>
          <a:p>
            <a:pPr algn="ctr"/>
            <a:r>
              <a:rPr lang="en-GB" dirty="0"/>
              <a:t>Figure 20: JAVA and </a:t>
            </a:r>
            <a:r>
              <a:rPr lang="en-GB" dirty="0" err="1"/>
              <a:t>Netbeans</a:t>
            </a:r>
            <a:r>
              <a:rPr lang="en-GB" dirty="0"/>
              <a:t> 2</a:t>
            </a:r>
          </a:p>
        </p:txBody>
      </p:sp>
      <p:sp>
        <p:nvSpPr>
          <p:cNvPr id="12" name="Slide Number Placeholder 14">
            <a:extLst>
              <a:ext uri="{FF2B5EF4-FFF2-40B4-BE49-F238E27FC236}">
                <a16:creationId xmlns:a16="http://schemas.microsoft.com/office/drawing/2014/main" id="{9BB91EF8-4887-41B8-A0EE-E8E5596B7C44}"/>
              </a:ext>
            </a:extLst>
          </p:cNvPr>
          <p:cNvSpPr txBox="1">
            <a:spLocks/>
          </p:cNvSpPr>
          <p:nvPr/>
        </p:nvSpPr>
        <p:spPr>
          <a:xfrm>
            <a:off x="11684000" y="6423652"/>
            <a:ext cx="43697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17</a:t>
            </a:r>
          </a:p>
        </p:txBody>
      </p:sp>
    </p:spTree>
    <p:extLst>
      <p:ext uri="{BB962C8B-B14F-4D97-AF65-F5344CB8AC3E}">
        <p14:creationId xmlns:p14="http://schemas.microsoft.com/office/powerpoint/2010/main" val="32496491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D54133-07DA-47C1-BCD0-B3145FD7A4A4}"/>
              </a:ext>
            </a:extLst>
          </p:cNvPr>
          <p:cNvSpPr/>
          <p:nvPr/>
        </p:nvSpPr>
        <p:spPr>
          <a:xfrm>
            <a:off x="-12888" y="0"/>
            <a:ext cx="12192000" cy="6899991"/>
          </a:xfrm>
          <a:prstGeom prst="rect">
            <a:avLst/>
          </a:prstGeom>
          <a:blipFill dpi="0" rotWithShape="1">
            <a:blip r:embed="rId3">
              <a:alphaModFix amt="1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2BA48F0-68C2-42F5-828D-06E482460B2B}"/>
              </a:ext>
            </a:extLst>
          </p:cNvPr>
          <p:cNvSpPr/>
          <p:nvPr/>
        </p:nvSpPr>
        <p:spPr>
          <a:xfrm>
            <a:off x="12888" y="21762"/>
            <a:ext cx="12179112"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13" name="Text Placeholder 1">
            <a:extLst>
              <a:ext uri="{FF2B5EF4-FFF2-40B4-BE49-F238E27FC236}">
                <a16:creationId xmlns:a16="http://schemas.microsoft.com/office/drawing/2014/main" id="{76EFD410-7BE1-4DC6-98C4-5EAF560712B3}"/>
              </a:ext>
            </a:extLst>
          </p:cNvPr>
          <p:cNvSpPr txBox="1">
            <a:spLocks/>
          </p:cNvSpPr>
          <p:nvPr/>
        </p:nvSpPr>
        <p:spPr>
          <a:xfrm>
            <a:off x="4657410" y="215246"/>
            <a:ext cx="2817447" cy="5909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3600" spc="-150" dirty="0">
                <a:solidFill>
                  <a:schemeClr val="bg1"/>
                </a:solidFill>
              </a:rPr>
              <a:t>First</a:t>
            </a:r>
          </a:p>
        </p:txBody>
      </p:sp>
      <p:sp>
        <p:nvSpPr>
          <p:cNvPr id="15" name="Rectangle 14">
            <a:extLst>
              <a:ext uri="{FF2B5EF4-FFF2-40B4-BE49-F238E27FC236}">
                <a16:creationId xmlns:a16="http://schemas.microsoft.com/office/drawing/2014/main" id="{21101FB1-5965-43BB-ACD3-63E7DD1FF95E}"/>
              </a:ext>
            </a:extLst>
          </p:cNvPr>
          <p:cNvSpPr/>
          <p:nvPr/>
        </p:nvSpPr>
        <p:spPr>
          <a:xfrm>
            <a:off x="4856390" y="917828"/>
            <a:ext cx="2426498" cy="707886"/>
          </a:xfrm>
          <a:prstGeom prst="rect">
            <a:avLst/>
          </a:prstGeom>
        </p:spPr>
        <p:txBody>
          <a:bodyPr wrap="none">
            <a:spAutoFit/>
          </a:bodyPr>
          <a:lstStyle/>
          <a:p>
            <a:pPr algn="ctr"/>
            <a:r>
              <a:rPr lang="en-GB" sz="4000" b="1" spc="-150" dirty="0">
                <a:solidFill>
                  <a:schemeClr val="bg1"/>
                </a:solidFill>
              </a:rPr>
              <a:t>Prototype</a:t>
            </a:r>
          </a:p>
        </p:txBody>
      </p:sp>
      <p:pic>
        <p:nvPicPr>
          <p:cNvPr id="41" name="Picture 40">
            <a:extLst>
              <a:ext uri="{FF2B5EF4-FFF2-40B4-BE49-F238E27FC236}">
                <a16:creationId xmlns:a16="http://schemas.microsoft.com/office/drawing/2014/main" id="{D796CCBC-D125-4AF1-B84D-75BF902143C8}"/>
              </a:ext>
            </a:extLst>
          </p:cNvPr>
          <p:cNvPicPr/>
          <p:nvPr/>
        </p:nvPicPr>
        <p:blipFill>
          <a:blip r:embed="rId4" cstate="screen">
            <a:extLst>
              <a:ext uri="{28A0092B-C50C-407E-A947-70E740481C1C}">
                <a14:useLocalDpi xmlns:a14="http://schemas.microsoft.com/office/drawing/2010/main" val="0"/>
              </a:ext>
            </a:extLst>
          </a:blip>
          <a:stretch>
            <a:fillRect/>
          </a:stretch>
        </p:blipFill>
        <p:spPr>
          <a:xfrm>
            <a:off x="11257716" y="113723"/>
            <a:ext cx="752475" cy="752475"/>
          </a:xfrm>
          <a:prstGeom prst="rect">
            <a:avLst/>
          </a:prstGeom>
        </p:spPr>
      </p:pic>
      <p:pic>
        <p:nvPicPr>
          <p:cNvPr id="48" name="Picture 47">
            <a:extLst>
              <a:ext uri="{FF2B5EF4-FFF2-40B4-BE49-F238E27FC236}">
                <a16:creationId xmlns:a16="http://schemas.microsoft.com/office/drawing/2014/main" id="{3E8F3368-651D-4F87-A2C0-2A5CBD1E7DAF}"/>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pic>
        <p:nvPicPr>
          <p:cNvPr id="9" name="Picture 2" descr="https://scontent-lhr3-1.xx.fbcdn.net/v/t1.15752-9/31910660_783498948519819_8756641544276017152_n.png?_nc_cat=0&amp;oh=29a62f6754f42bad4054e54b2b9ef5a9&amp;oe=5B962997">
            <a:extLst>
              <a:ext uri="{FF2B5EF4-FFF2-40B4-BE49-F238E27FC236}">
                <a16:creationId xmlns:a16="http://schemas.microsoft.com/office/drawing/2014/main" id="{15864BEF-CAEE-4721-88DD-86596F3313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3718" y="2260653"/>
            <a:ext cx="4693672" cy="3623862"/>
          </a:xfrm>
          <a:prstGeom prst="rect">
            <a:avLst/>
          </a:prstGeom>
          <a:ln>
            <a:noFill/>
          </a:ln>
          <a:effectLst>
            <a:outerShdw blurRad="292100" dist="139700" dir="2700000" algn="tl" rotWithShape="0">
              <a:srgbClr val="333333">
                <a:alpha val="65000"/>
              </a:srgbClr>
            </a:outerShdw>
          </a:effectLst>
          <a:extLst/>
        </p:spPr>
      </p:pic>
      <p:sp>
        <p:nvSpPr>
          <p:cNvPr id="10" name="TextBox 9">
            <a:extLst>
              <a:ext uri="{FF2B5EF4-FFF2-40B4-BE49-F238E27FC236}">
                <a16:creationId xmlns:a16="http://schemas.microsoft.com/office/drawing/2014/main" id="{309B3035-7C15-46DA-A7D6-CED430D3B75A}"/>
              </a:ext>
            </a:extLst>
          </p:cNvPr>
          <p:cNvSpPr txBox="1"/>
          <p:nvPr/>
        </p:nvSpPr>
        <p:spPr>
          <a:xfrm>
            <a:off x="485777" y="1979298"/>
            <a:ext cx="889461" cy="646331"/>
          </a:xfrm>
          <a:prstGeom prst="rect">
            <a:avLst/>
          </a:prstGeom>
          <a:noFill/>
        </p:spPr>
        <p:txBody>
          <a:bodyPr wrap="square" rtlCol="0">
            <a:spAutoFit/>
          </a:bodyPr>
          <a:lstStyle/>
          <a:p>
            <a:r>
              <a:rPr lang="en-GB" sz="3600" dirty="0">
                <a:solidFill>
                  <a:srgbClr val="FFC000"/>
                </a:solidFill>
              </a:rPr>
              <a:t>01.</a:t>
            </a:r>
          </a:p>
        </p:txBody>
      </p:sp>
      <p:sp>
        <p:nvSpPr>
          <p:cNvPr id="11" name="TextBox 10">
            <a:extLst>
              <a:ext uri="{FF2B5EF4-FFF2-40B4-BE49-F238E27FC236}">
                <a16:creationId xmlns:a16="http://schemas.microsoft.com/office/drawing/2014/main" id="{8DBD8CBE-1150-47A8-AE0F-9D96B57F496C}"/>
              </a:ext>
            </a:extLst>
          </p:cNvPr>
          <p:cNvSpPr txBox="1"/>
          <p:nvPr/>
        </p:nvSpPr>
        <p:spPr>
          <a:xfrm>
            <a:off x="485776" y="3455515"/>
            <a:ext cx="889461" cy="646331"/>
          </a:xfrm>
          <a:prstGeom prst="rect">
            <a:avLst/>
          </a:prstGeom>
          <a:noFill/>
        </p:spPr>
        <p:txBody>
          <a:bodyPr wrap="square" rtlCol="0">
            <a:spAutoFit/>
          </a:bodyPr>
          <a:lstStyle/>
          <a:p>
            <a:r>
              <a:rPr lang="en-GB" sz="3600" dirty="0">
                <a:solidFill>
                  <a:schemeClr val="bg2">
                    <a:lumMod val="40000"/>
                    <a:lumOff val="60000"/>
                  </a:schemeClr>
                </a:solidFill>
              </a:rPr>
              <a:t>02.</a:t>
            </a:r>
          </a:p>
        </p:txBody>
      </p:sp>
      <p:sp>
        <p:nvSpPr>
          <p:cNvPr id="14" name="TextBox 13">
            <a:extLst>
              <a:ext uri="{FF2B5EF4-FFF2-40B4-BE49-F238E27FC236}">
                <a16:creationId xmlns:a16="http://schemas.microsoft.com/office/drawing/2014/main" id="{FBC830CC-1825-4BAE-822E-A9BC7E5B1CD1}"/>
              </a:ext>
            </a:extLst>
          </p:cNvPr>
          <p:cNvSpPr txBox="1"/>
          <p:nvPr/>
        </p:nvSpPr>
        <p:spPr>
          <a:xfrm>
            <a:off x="485775" y="4276412"/>
            <a:ext cx="889461" cy="646331"/>
          </a:xfrm>
          <a:prstGeom prst="rect">
            <a:avLst/>
          </a:prstGeom>
          <a:noFill/>
        </p:spPr>
        <p:txBody>
          <a:bodyPr wrap="square" rtlCol="0">
            <a:spAutoFit/>
          </a:bodyPr>
          <a:lstStyle/>
          <a:p>
            <a:r>
              <a:rPr lang="en-GB" sz="3600" dirty="0">
                <a:solidFill>
                  <a:srgbClr val="7030A0"/>
                </a:solidFill>
              </a:rPr>
              <a:t>03.</a:t>
            </a:r>
          </a:p>
        </p:txBody>
      </p:sp>
      <p:sp>
        <p:nvSpPr>
          <p:cNvPr id="16" name="TextBox 15">
            <a:extLst>
              <a:ext uri="{FF2B5EF4-FFF2-40B4-BE49-F238E27FC236}">
                <a16:creationId xmlns:a16="http://schemas.microsoft.com/office/drawing/2014/main" id="{58BD6B12-7BA3-4ACB-B6A6-C835975EC9AD}"/>
              </a:ext>
            </a:extLst>
          </p:cNvPr>
          <p:cNvSpPr txBox="1"/>
          <p:nvPr/>
        </p:nvSpPr>
        <p:spPr>
          <a:xfrm>
            <a:off x="485774" y="5097309"/>
            <a:ext cx="889461" cy="646331"/>
          </a:xfrm>
          <a:prstGeom prst="rect">
            <a:avLst/>
          </a:prstGeom>
          <a:noFill/>
        </p:spPr>
        <p:txBody>
          <a:bodyPr wrap="square" rtlCol="0">
            <a:spAutoFit/>
          </a:bodyPr>
          <a:lstStyle/>
          <a:p>
            <a:r>
              <a:rPr lang="en-GB" sz="3600" dirty="0">
                <a:solidFill>
                  <a:srgbClr val="E93FD1"/>
                </a:solidFill>
              </a:rPr>
              <a:t>04.</a:t>
            </a:r>
          </a:p>
        </p:txBody>
      </p:sp>
      <p:sp>
        <p:nvSpPr>
          <p:cNvPr id="17" name="Rectangle 16">
            <a:extLst>
              <a:ext uri="{FF2B5EF4-FFF2-40B4-BE49-F238E27FC236}">
                <a16:creationId xmlns:a16="http://schemas.microsoft.com/office/drawing/2014/main" id="{A19D5C7A-D28B-4883-BF2E-BB3B2C78EFDB}"/>
              </a:ext>
            </a:extLst>
          </p:cNvPr>
          <p:cNvSpPr/>
          <p:nvPr/>
        </p:nvSpPr>
        <p:spPr>
          <a:xfrm>
            <a:off x="1174005" y="2060037"/>
            <a:ext cx="2991460" cy="1200329"/>
          </a:xfrm>
          <a:prstGeom prst="rect">
            <a:avLst/>
          </a:prstGeom>
        </p:spPr>
        <p:txBody>
          <a:bodyPr wrap="none">
            <a:spAutoFit/>
          </a:bodyPr>
          <a:lstStyle/>
          <a:p>
            <a:r>
              <a:rPr lang="en-GB" sz="2400" dirty="0"/>
              <a:t>Pre-programmed </a:t>
            </a:r>
          </a:p>
          <a:p>
            <a:r>
              <a:rPr lang="en-GB" sz="2400" dirty="0"/>
              <a:t>responses to specific</a:t>
            </a:r>
          </a:p>
          <a:p>
            <a:r>
              <a:rPr lang="en-GB" sz="2400" dirty="0"/>
              <a:t>messages</a:t>
            </a:r>
          </a:p>
        </p:txBody>
      </p:sp>
      <p:sp>
        <p:nvSpPr>
          <p:cNvPr id="18" name="Rectangle 17">
            <a:extLst>
              <a:ext uri="{FF2B5EF4-FFF2-40B4-BE49-F238E27FC236}">
                <a16:creationId xmlns:a16="http://schemas.microsoft.com/office/drawing/2014/main" id="{BB101E30-DD5C-4014-8E53-43B5A4FFB985}"/>
              </a:ext>
            </a:extLst>
          </p:cNvPr>
          <p:cNvSpPr/>
          <p:nvPr/>
        </p:nvSpPr>
        <p:spPr>
          <a:xfrm>
            <a:off x="1229460" y="3542691"/>
            <a:ext cx="1455848" cy="461665"/>
          </a:xfrm>
          <a:prstGeom prst="rect">
            <a:avLst/>
          </a:prstGeom>
        </p:spPr>
        <p:txBody>
          <a:bodyPr wrap="none">
            <a:spAutoFit/>
          </a:bodyPr>
          <a:lstStyle/>
          <a:p>
            <a:r>
              <a:rPr lang="en-GB" sz="2400" dirty="0"/>
              <a:t>Basic GUI</a:t>
            </a:r>
          </a:p>
        </p:txBody>
      </p:sp>
      <p:sp>
        <p:nvSpPr>
          <p:cNvPr id="19" name="Rectangle 18">
            <a:extLst>
              <a:ext uri="{FF2B5EF4-FFF2-40B4-BE49-F238E27FC236}">
                <a16:creationId xmlns:a16="http://schemas.microsoft.com/office/drawing/2014/main" id="{32542D83-935D-481C-978A-16F2CDAA2B1D}"/>
              </a:ext>
            </a:extLst>
          </p:cNvPr>
          <p:cNvSpPr/>
          <p:nvPr/>
        </p:nvSpPr>
        <p:spPr>
          <a:xfrm>
            <a:off x="1229460" y="4368745"/>
            <a:ext cx="3021405" cy="461665"/>
          </a:xfrm>
          <a:prstGeom prst="rect">
            <a:avLst/>
          </a:prstGeom>
        </p:spPr>
        <p:txBody>
          <a:bodyPr wrap="none">
            <a:spAutoFit/>
          </a:bodyPr>
          <a:lstStyle/>
          <a:p>
            <a:r>
              <a:rPr lang="en-GB" sz="2400" dirty="0"/>
              <a:t>No machine learning</a:t>
            </a:r>
          </a:p>
        </p:txBody>
      </p:sp>
      <p:sp>
        <p:nvSpPr>
          <p:cNvPr id="20" name="Rectangle 19">
            <a:extLst>
              <a:ext uri="{FF2B5EF4-FFF2-40B4-BE49-F238E27FC236}">
                <a16:creationId xmlns:a16="http://schemas.microsoft.com/office/drawing/2014/main" id="{594E0B7D-5414-4580-B083-7AC56D279067}"/>
              </a:ext>
            </a:extLst>
          </p:cNvPr>
          <p:cNvSpPr/>
          <p:nvPr/>
        </p:nvSpPr>
        <p:spPr>
          <a:xfrm>
            <a:off x="1229460" y="5184272"/>
            <a:ext cx="3131755" cy="830997"/>
          </a:xfrm>
          <a:prstGeom prst="rect">
            <a:avLst/>
          </a:prstGeom>
        </p:spPr>
        <p:txBody>
          <a:bodyPr wrap="none">
            <a:spAutoFit/>
          </a:bodyPr>
          <a:lstStyle/>
          <a:p>
            <a:r>
              <a:rPr lang="en-GB" sz="2400" dirty="0"/>
              <a:t>Lack of text to speech</a:t>
            </a:r>
          </a:p>
          <a:p>
            <a:r>
              <a:rPr lang="en-GB" sz="2400" dirty="0"/>
              <a:t>functionality</a:t>
            </a:r>
          </a:p>
        </p:txBody>
      </p:sp>
      <p:sp>
        <p:nvSpPr>
          <p:cNvPr id="21" name="Rectangle 20">
            <a:extLst>
              <a:ext uri="{FF2B5EF4-FFF2-40B4-BE49-F238E27FC236}">
                <a16:creationId xmlns:a16="http://schemas.microsoft.com/office/drawing/2014/main" id="{0B521E21-26AE-4D39-9BDC-7BEE91C42F0C}"/>
              </a:ext>
            </a:extLst>
          </p:cNvPr>
          <p:cNvSpPr/>
          <p:nvPr/>
        </p:nvSpPr>
        <p:spPr>
          <a:xfrm>
            <a:off x="7474857" y="5981713"/>
            <a:ext cx="3322145" cy="369332"/>
          </a:xfrm>
          <a:prstGeom prst="rect">
            <a:avLst/>
          </a:prstGeom>
        </p:spPr>
        <p:txBody>
          <a:bodyPr wrap="square">
            <a:spAutoFit/>
          </a:bodyPr>
          <a:lstStyle/>
          <a:p>
            <a:pPr algn="ctr"/>
            <a:r>
              <a:rPr lang="en-GB" dirty="0"/>
              <a:t>Figure 21: First Prototype</a:t>
            </a:r>
          </a:p>
        </p:txBody>
      </p:sp>
      <p:sp>
        <p:nvSpPr>
          <p:cNvPr id="22" name="Slide Number Placeholder 14">
            <a:extLst>
              <a:ext uri="{FF2B5EF4-FFF2-40B4-BE49-F238E27FC236}">
                <a16:creationId xmlns:a16="http://schemas.microsoft.com/office/drawing/2014/main" id="{6385F17A-90BB-4468-8220-A738A417552F}"/>
              </a:ext>
            </a:extLst>
          </p:cNvPr>
          <p:cNvSpPr txBox="1">
            <a:spLocks/>
          </p:cNvSpPr>
          <p:nvPr/>
        </p:nvSpPr>
        <p:spPr>
          <a:xfrm>
            <a:off x="11684000" y="6423652"/>
            <a:ext cx="43697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18</a:t>
            </a:r>
          </a:p>
        </p:txBody>
      </p:sp>
    </p:spTree>
    <p:extLst>
      <p:ext uri="{BB962C8B-B14F-4D97-AF65-F5344CB8AC3E}">
        <p14:creationId xmlns:p14="http://schemas.microsoft.com/office/powerpoint/2010/main" val="35338919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E41F68-2D48-46EA-81ED-DD4DB8DA1DF2}"/>
              </a:ext>
            </a:extLst>
          </p:cNvPr>
          <p:cNvSpPr/>
          <p:nvPr/>
        </p:nvSpPr>
        <p:spPr>
          <a:xfrm>
            <a:off x="-12888" y="0"/>
            <a:ext cx="12204888" cy="6858000"/>
          </a:xfrm>
          <a:prstGeom prst="rect">
            <a:avLst/>
          </a:prstGeom>
          <a:blipFill dpi="0" rotWithShape="1">
            <a:blip r:embed="rId3">
              <a:alphaModFix amt="2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74ACE728-6410-48F8-9CD3-8B7C96156F38}"/>
              </a:ext>
            </a:extLst>
          </p:cNvPr>
          <p:cNvSpPr/>
          <p:nvPr/>
        </p:nvSpPr>
        <p:spPr>
          <a:xfrm>
            <a:off x="0" y="-9773"/>
            <a:ext cx="12179112"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11" name="Text Placeholder 1">
            <a:extLst>
              <a:ext uri="{FF2B5EF4-FFF2-40B4-BE49-F238E27FC236}">
                <a16:creationId xmlns:a16="http://schemas.microsoft.com/office/drawing/2014/main" id="{A9B76948-AF3E-43C3-A2C3-C02924032D04}"/>
              </a:ext>
            </a:extLst>
          </p:cNvPr>
          <p:cNvSpPr txBox="1">
            <a:spLocks/>
          </p:cNvSpPr>
          <p:nvPr/>
        </p:nvSpPr>
        <p:spPr>
          <a:xfrm>
            <a:off x="291184" y="230767"/>
            <a:ext cx="6811832" cy="5909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spc="-150" dirty="0">
                <a:solidFill>
                  <a:schemeClr val="bg1"/>
                </a:solidFill>
              </a:rPr>
              <a:t>Introduction</a:t>
            </a:r>
          </a:p>
        </p:txBody>
      </p:sp>
      <p:pic>
        <p:nvPicPr>
          <p:cNvPr id="19" name="Picture 18">
            <a:extLst>
              <a:ext uri="{FF2B5EF4-FFF2-40B4-BE49-F238E27FC236}">
                <a16:creationId xmlns:a16="http://schemas.microsoft.com/office/drawing/2014/main" id="{83EBBF37-EC9F-4FA3-BAA8-C1BE61DF886D}"/>
              </a:ext>
            </a:extLst>
          </p:cNvPr>
          <p:cNvPicPr/>
          <p:nvPr/>
        </p:nvPicPr>
        <p:blipFill>
          <a:blip r:embed="rId4" cstate="screen">
            <a:extLst>
              <a:ext uri="{28A0092B-C50C-407E-A947-70E740481C1C}">
                <a14:useLocalDpi xmlns:a14="http://schemas.microsoft.com/office/drawing/2010/main" val="0"/>
              </a:ext>
            </a:extLst>
          </a:blip>
          <a:stretch>
            <a:fillRect/>
          </a:stretch>
        </p:blipFill>
        <p:spPr>
          <a:xfrm>
            <a:off x="11226041" y="69223"/>
            <a:ext cx="752475" cy="752475"/>
          </a:xfrm>
          <a:prstGeom prst="rect">
            <a:avLst/>
          </a:prstGeom>
        </p:spPr>
      </p:pic>
      <p:pic>
        <p:nvPicPr>
          <p:cNvPr id="23" name="Picture 22">
            <a:extLst>
              <a:ext uri="{FF2B5EF4-FFF2-40B4-BE49-F238E27FC236}">
                <a16:creationId xmlns:a16="http://schemas.microsoft.com/office/drawing/2014/main" id="{80325E7A-A31F-4F7B-BE5B-61C4E52C652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sp>
        <p:nvSpPr>
          <p:cNvPr id="24" name="TextBox 23">
            <a:extLst>
              <a:ext uri="{FF2B5EF4-FFF2-40B4-BE49-F238E27FC236}">
                <a16:creationId xmlns:a16="http://schemas.microsoft.com/office/drawing/2014/main" id="{DC0C423C-CA7F-482C-8A38-9329E1D932CF}"/>
              </a:ext>
            </a:extLst>
          </p:cNvPr>
          <p:cNvSpPr txBox="1"/>
          <p:nvPr/>
        </p:nvSpPr>
        <p:spPr>
          <a:xfrm>
            <a:off x="931024" y="2402379"/>
            <a:ext cx="889461" cy="646331"/>
          </a:xfrm>
          <a:prstGeom prst="rect">
            <a:avLst/>
          </a:prstGeom>
          <a:noFill/>
        </p:spPr>
        <p:txBody>
          <a:bodyPr wrap="square" rtlCol="0">
            <a:spAutoFit/>
          </a:bodyPr>
          <a:lstStyle/>
          <a:p>
            <a:r>
              <a:rPr lang="en-GB" sz="3600" dirty="0">
                <a:solidFill>
                  <a:srgbClr val="FFC000"/>
                </a:solidFill>
              </a:rPr>
              <a:t>01.</a:t>
            </a:r>
          </a:p>
        </p:txBody>
      </p:sp>
      <p:sp>
        <p:nvSpPr>
          <p:cNvPr id="25" name="TextBox 24">
            <a:extLst>
              <a:ext uri="{FF2B5EF4-FFF2-40B4-BE49-F238E27FC236}">
                <a16:creationId xmlns:a16="http://schemas.microsoft.com/office/drawing/2014/main" id="{2572269E-655E-436D-A164-B53694DE68FF}"/>
              </a:ext>
            </a:extLst>
          </p:cNvPr>
          <p:cNvSpPr txBox="1"/>
          <p:nvPr/>
        </p:nvSpPr>
        <p:spPr>
          <a:xfrm>
            <a:off x="931024" y="3270706"/>
            <a:ext cx="889461" cy="646331"/>
          </a:xfrm>
          <a:prstGeom prst="rect">
            <a:avLst/>
          </a:prstGeom>
          <a:noFill/>
        </p:spPr>
        <p:txBody>
          <a:bodyPr wrap="square" rtlCol="0">
            <a:spAutoFit/>
          </a:bodyPr>
          <a:lstStyle/>
          <a:p>
            <a:r>
              <a:rPr lang="en-GB" sz="3600" dirty="0">
                <a:solidFill>
                  <a:schemeClr val="bg2">
                    <a:lumMod val="40000"/>
                    <a:lumOff val="60000"/>
                  </a:schemeClr>
                </a:solidFill>
              </a:rPr>
              <a:t>02.</a:t>
            </a:r>
          </a:p>
        </p:txBody>
      </p:sp>
      <p:sp>
        <p:nvSpPr>
          <p:cNvPr id="26" name="TextBox 25">
            <a:extLst>
              <a:ext uri="{FF2B5EF4-FFF2-40B4-BE49-F238E27FC236}">
                <a16:creationId xmlns:a16="http://schemas.microsoft.com/office/drawing/2014/main" id="{92C17E79-FEC3-4DC1-94C5-EE63A03A5D29}"/>
              </a:ext>
            </a:extLst>
          </p:cNvPr>
          <p:cNvSpPr txBox="1"/>
          <p:nvPr/>
        </p:nvSpPr>
        <p:spPr>
          <a:xfrm>
            <a:off x="931024" y="4224849"/>
            <a:ext cx="889461" cy="646331"/>
          </a:xfrm>
          <a:prstGeom prst="rect">
            <a:avLst/>
          </a:prstGeom>
          <a:noFill/>
        </p:spPr>
        <p:txBody>
          <a:bodyPr wrap="square" rtlCol="0">
            <a:spAutoFit/>
          </a:bodyPr>
          <a:lstStyle/>
          <a:p>
            <a:r>
              <a:rPr lang="en-GB" sz="3600" dirty="0">
                <a:solidFill>
                  <a:srgbClr val="7030A0"/>
                </a:solidFill>
              </a:rPr>
              <a:t>03.</a:t>
            </a:r>
          </a:p>
        </p:txBody>
      </p:sp>
      <p:sp>
        <p:nvSpPr>
          <p:cNvPr id="27" name="TextBox 26">
            <a:extLst>
              <a:ext uri="{FF2B5EF4-FFF2-40B4-BE49-F238E27FC236}">
                <a16:creationId xmlns:a16="http://schemas.microsoft.com/office/drawing/2014/main" id="{C2253F4F-C8B2-462A-A90D-5F2106AAE26C}"/>
              </a:ext>
            </a:extLst>
          </p:cNvPr>
          <p:cNvSpPr txBox="1"/>
          <p:nvPr/>
        </p:nvSpPr>
        <p:spPr>
          <a:xfrm>
            <a:off x="997526" y="5178993"/>
            <a:ext cx="889461" cy="646331"/>
          </a:xfrm>
          <a:prstGeom prst="rect">
            <a:avLst/>
          </a:prstGeom>
          <a:noFill/>
        </p:spPr>
        <p:txBody>
          <a:bodyPr wrap="square" rtlCol="0">
            <a:spAutoFit/>
          </a:bodyPr>
          <a:lstStyle/>
          <a:p>
            <a:r>
              <a:rPr lang="en-GB" sz="3600" dirty="0">
                <a:solidFill>
                  <a:srgbClr val="E93FD1"/>
                </a:solidFill>
              </a:rPr>
              <a:t>04.</a:t>
            </a:r>
          </a:p>
        </p:txBody>
      </p:sp>
      <p:sp>
        <p:nvSpPr>
          <p:cNvPr id="28" name="TextBox 27">
            <a:extLst>
              <a:ext uri="{FF2B5EF4-FFF2-40B4-BE49-F238E27FC236}">
                <a16:creationId xmlns:a16="http://schemas.microsoft.com/office/drawing/2014/main" id="{A801E15E-D83F-4571-AAD1-A7ABB6718BC2}"/>
              </a:ext>
            </a:extLst>
          </p:cNvPr>
          <p:cNvSpPr txBox="1"/>
          <p:nvPr/>
        </p:nvSpPr>
        <p:spPr>
          <a:xfrm>
            <a:off x="5331226" y="2402378"/>
            <a:ext cx="889461" cy="646331"/>
          </a:xfrm>
          <a:prstGeom prst="rect">
            <a:avLst/>
          </a:prstGeom>
          <a:noFill/>
        </p:spPr>
        <p:txBody>
          <a:bodyPr wrap="square" rtlCol="0">
            <a:spAutoFit/>
          </a:bodyPr>
          <a:lstStyle/>
          <a:p>
            <a:r>
              <a:rPr lang="en-GB" sz="3600" dirty="0">
                <a:solidFill>
                  <a:srgbClr val="FFC000"/>
                </a:solidFill>
              </a:rPr>
              <a:t>05.</a:t>
            </a:r>
          </a:p>
        </p:txBody>
      </p:sp>
      <p:sp>
        <p:nvSpPr>
          <p:cNvPr id="29" name="TextBox 28">
            <a:extLst>
              <a:ext uri="{FF2B5EF4-FFF2-40B4-BE49-F238E27FC236}">
                <a16:creationId xmlns:a16="http://schemas.microsoft.com/office/drawing/2014/main" id="{440DAC2F-BDC4-4F16-BFB0-C553502920A7}"/>
              </a:ext>
            </a:extLst>
          </p:cNvPr>
          <p:cNvSpPr txBox="1"/>
          <p:nvPr/>
        </p:nvSpPr>
        <p:spPr>
          <a:xfrm>
            <a:off x="5331226" y="3305495"/>
            <a:ext cx="889461" cy="646331"/>
          </a:xfrm>
          <a:prstGeom prst="rect">
            <a:avLst/>
          </a:prstGeom>
          <a:noFill/>
        </p:spPr>
        <p:txBody>
          <a:bodyPr wrap="square" rtlCol="0">
            <a:spAutoFit/>
          </a:bodyPr>
          <a:lstStyle/>
          <a:p>
            <a:r>
              <a:rPr lang="en-GB" sz="3600" dirty="0">
                <a:solidFill>
                  <a:schemeClr val="bg2">
                    <a:lumMod val="40000"/>
                    <a:lumOff val="60000"/>
                  </a:schemeClr>
                </a:solidFill>
              </a:rPr>
              <a:t>06</a:t>
            </a:r>
            <a:r>
              <a:rPr lang="en-GB" sz="3600" dirty="0">
                <a:solidFill>
                  <a:srgbClr val="75D1FF"/>
                </a:solidFill>
              </a:rPr>
              <a:t>.</a:t>
            </a:r>
          </a:p>
        </p:txBody>
      </p:sp>
      <p:sp>
        <p:nvSpPr>
          <p:cNvPr id="30" name="TextBox 29">
            <a:extLst>
              <a:ext uri="{FF2B5EF4-FFF2-40B4-BE49-F238E27FC236}">
                <a16:creationId xmlns:a16="http://schemas.microsoft.com/office/drawing/2014/main" id="{0280454F-965E-4FF0-91E9-432F645742B5}"/>
              </a:ext>
            </a:extLst>
          </p:cNvPr>
          <p:cNvSpPr txBox="1"/>
          <p:nvPr/>
        </p:nvSpPr>
        <p:spPr>
          <a:xfrm>
            <a:off x="5331226" y="4252928"/>
            <a:ext cx="889461" cy="646331"/>
          </a:xfrm>
          <a:prstGeom prst="rect">
            <a:avLst/>
          </a:prstGeom>
          <a:noFill/>
        </p:spPr>
        <p:txBody>
          <a:bodyPr wrap="square" rtlCol="0">
            <a:spAutoFit/>
          </a:bodyPr>
          <a:lstStyle/>
          <a:p>
            <a:r>
              <a:rPr lang="en-GB" sz="3600" dirty="0">
                <a:solidFill>
                  <a:srgbClr val="7030A0"/>
                </a:solidFill>
              </a:rPr>
              <a:t>07.</a:t>
            </a:r>
          </a:p>
        </p:txBody>
      </p:sp>
      <p:sp>
        <p:nvSpPr>
          <p:cNvPr id="31" name="TextBox 30">
            <a:extLst>
              <a:ext uri="{FF2B5EF4-FFF2-40B4-BE49-F238E27FC236}">
                <a16:creationId xmlns:a16="http://schemas.microsoft.com/office/drawing/2014/main" id="{369BE55B-69DE-4BF3-BB83-EE90E817B514}"/>
              </a:ext>
            </a:extLst>
          </p:cNvPr>
          <p:cNvSpPr txBox="1"/>
          <p:nvPr/>
        </p:nvSpPr>
        <p:spPr>
          <a:xfrm>
            <a:off x="5331226" y="5209505"/>
            <a:ext cx="889461" cy="646331"/>
          </a:xfrm>
          <a:prstGeom prst="rect">
            <a:avLst/>
          </a:prstGeom>
          <a:noFill/>
        </p:spPr>
        <p:txBody>
          <a:bodyPr wrap="square" rtlCol="0">
            <a:spAutoFit/>
          </a:bodyPr>
          <a:lstStyle/>
          <a:p>
            <a:r>
              <a:rPr lang="en-GB" sz="3600" dirty="0">
                <a:solidFill>
                  <a:srgbClr val="E93FD1"/>
                </a:solidFill>
              </a:rPr>
              <a:t>08.</a:t>
            </a:r>
          </a:p>
        </p:txBody>
      </p:sp>
      <p:sp>
        <p:nvSpPr>
          <p:cNvPr id="33" name="TextBox 32">
            <a:extLst>
              <a:ext uri="{FF2B5EF4-FFF2-40B4-BE49-F238E27FC236}">
                <a16:creationId xmlns:a16="http://schemas.microsoft.com/office/drawing/2014/main" id="{4CE3B428-5E06-4F35-A17B-995DE168E970}"/>
              </a:ext>
            </a:extLst>
          </p:cNvPr>
          <p:cNvSpPr txBox="1"/>
          <p:nvPr/>
        </p:nvSpPr>
        <p:spPr>
          <a:xfrm>
            <a:off x="1783065" y="2659558"/>
            <a:ext cx="2651762" cy="461665"/>
          </a:xfrm>
          <a:prstGeom prst="rect">
            <a:avLst/>
          </a:prstGeom>
          <a:noFill/>
        </p:spPr>
        <p:txBody>
          <a:bodyPr wrap="square" rtlCol="0">
            <a:spAutoFit/>
          </a:bodyPr>
          <a:lstStyle/>
          <a:p>
            <a:r>
              <a:rPr lang="en-GB" sz="2400" dirty="0"/>
              <a:t>Brief Introduction</a:t>
            </a:r>
          </a:p>
        </p:txBody>
      </p:sp>
      <p:sp>
        <p:nvSpPr>
          <p:cNvPr id="35" name="TextBox 34">
            <a:extLst>
              <a:ext uri="{FF2B5EF4-FFF2-40B4-BE49-F238E27FC236}">
                <a16:creationId xmlns:a16="http://schemas.microsoft.com/office/drawing/2014/main" id="{DCD862F9-168F-4D38-84A8-CBF7C587BC47}"/>
              </a:ext>
            </a:extLst>
          </p:cNvPr>
          <p:cNvSpPr txBox="1"/>
          <p:nvPr/>
        </p:nvSpPr>
        <p:spPr>
          <a:xfrm>
            <a:off x="1753986" y="3443995"/>
            <a:ext cx="3861002" cy="461665"/>
          </a:xfrm>
          <a:prstGeom prst="rect">
            <a:avLst/>
          </a:prstGeom>
          <a:noFill/>
        </p:spPr>
        <p:txBody>
          <a:bodyPr wrap="square" rtlCol="0">
            <a:spAutoFit/>
          </a:bodyPr>
          <a:lstStyle/>
          <a:p>
            <a:r>
              <a:rPr lang="en-GB" sz="2400" dirty="0"/>
              <a:t>Project Aims and Objectives</a:t>
            </a:r>
          </a:p>
        </p:txBody>
      </p:sp>
      <p:sp>
        <p:nvSpPr>
          <p:cNvPr id="36" name="Rectangle 35">
            <a:extLst>
              <a:ext uri="{FF2B5EF4-FFF2-40B4-BE49-F238E27FC236}">
                <a16:creationId xmlns:a16="http://schemas.microsoft.com/office/drawing/2014/main" id="{DD230DD9-F522-4222-91C3-775654471AE4}"/>
              </a:ext>
            </a:extLst>
          </p:cNvPr>
          <p:cNvSpPr/>
          <p:nvPr/>
        </p:nvSpPr>
        <p:spPr>
          <a:xfrm>
            <a:off x="1820485" y="5353706"/>
            <a:ext cx="3145926" cy="461665"/>
          </a:xfrm>
          <a:prstGeom prst="rect">
            <a:avLst/>
          </a:prstGeom>
        </p:spPr>
        <p:txBody>
          <a:bodyPr wrap="none">
            <a:spAutoFit/>
          </a:bodyPr>
          <a:lstStyle/>
          <a:p>
            <a:r>
              <a:rPr lang="en-GB" sz="2400" dirty="0"/>
              <a:t>Development Approach</a:t>
            </a:r>
          </a:p>
        </p:txBody>
      </p:sp>
      <p:sp>
        <p:nvSpPr>
          <p:cNvPr id="37" name="Rectangle 36">
            <a:extLst>
              <a:ext uri="{FF2B5EF4-FFF2-40B4-BE49-F238E27FC236}">
                <a16:creationId xmlns:a16="http://schemas.microsoft.com/office/drawing/2014/main" id="{5516C2A7-1604-4DDF-8818-D5ACD4E90C8A}"/>
              </a:ext>
            </a:extLst>
          </p:cNvPr>
          <p:cNvSpPr/>
          <p:nvPr/>
        </p:nvSpPr>
        <p:spPr>
          <a:xfrm>
            <a:off x="1820485" y="4394556"/>
            <a:ext cx="2703112" cy="461665"/>
          </a:xfrm>
          <a:prstGeom prst="rect">
            <a:avLst/>
          </a:prstGeom>
        </p:spPr>
        <p:txBody>
          <a:bodyPr wrap="none">
            <a:spAutoFit/>
          </a:bodyPr>
          <a:lstStyle/>
          <a:p>
            <a:r>
              <a:rPr lang="en-GB" sz="2400" dirty="0"/>
              <a:t>Existing Alternatives</a:t>
            </a:r>
          </a:p>
        </p:txBody>
      </p:sp>
      <p:sp>
        <p:nvSpPr>
          <p:cNvPr id="38" name="Rectangle 37">
            <a:extLst>
              <a:ext uri="{FF2B5EF4-FFF2-40B4-BE49-F238E27FC236}">
                <a16:creationId xmlns:a16="http://schemas.microsoft.com/office/drawing/2014/main" id="{6C4C9A32-44E7-4E9A-81C7-2EC8A966213A}"/>
              </a:ext>
            </a:extLst>
          </p:cNvPr>
          <p:cNvSpPr/>
          <p:nvPr/>
        </p:nvSpPr>
        <p:spPr>
          <a:xfrm>
            <a:off x="6220687" y="2587345"/>
            <a:ext cx="1075359" cy="461665"/>
          </a:xfrm>
          <a:prstGeom prst="rect">
            <a:avLst/>
          </a:prstGeom>
        </p:spPr>
        <p:txBody>
          <a:bodyPr wrap="none">
            <a:spAutoFit/>
          </a:bodyPr>
          <a:lstStyle/>
          <a:p>
            <a:r>
              <a:rPr lang="en-GB" sz="2400" dirty="0"/>
              <a:t>Results</a:t>
            </a:r>
          </a:p>
        </p:txBody>
      </p:sp>
      <p:sp>
        <p:nvSpPr>
          <p:cNvPr id="39" name="Rectangle 38">
            <a:extLst>
              <a:ext uri="{FF2B5EF4-FFF2-40B4-BE49-F238E27FC236}">
                <a16:creationId xmlns:a16="http://schemas.microsoft.com/office/drawing/2014/main" id="{DAAB968D-00D2-44CB-9F41-EE312B90231A}"/>
              </a:ext>
            </a:extLst>
          </p:cNvPr>
          <p:cNvSpPr/>
          <p:nvPr/>
        </p:nvSpPr>
        <p:spPr>
          <a:xfrm>
            <a:off x="6220687" y="3487995"/>
            <a:ext cx="3734099" cy="461665"/>
          </a:xfrm>
          <a:prstGeom prst="rect">
            <a:avLst/>
          </a:prstGeom>
        </p:spPr>
        <p:txBody>
          <a:bodyPr wrap="none">
            <a:spAutoFit/>
          </a:bodyPr>
          <a:lstStyle/>
          <a:p>
            <a:r>
              <a:rPr lang="en-GB" sz="2400" dirty="0"/>
              <a:t>Limitations and Future Work</a:t>
            </a:r>
          </a:p>
        </p:txBody>
      </p:sp>
      <p:sp>
        <p:nvSpPr>
          <p:cNvPr id="40" name="Rectangle 39">
            <a:extLst>
              <a:ext uri="{FF2B5EF4-FFF2-40B4-BE49-F238E27FC236}">
                <a16:creationId xmlns:a16="http://schemas.microsoft.com/office/drawing/2014/main" id="{5E6E42EA-E795-434D-94C2-F653E269B5FD}"/>
              </a:ext>
            </a:extLst>
          </p:cNvPr>
          <p:cNvSpPr/>
          <p:nvPr/>
        </p:nvSpPr>
        <p:spPr>
          <a:xfrm>
            <a:off x="6212580" y="4455981"/>
            <a:ext cx="1548822" cy="461665"/>
          </a:xfrm>
          <a:prstGeom prst="rect">
            <a:avLst/>
          </a:prstGeom>
        </p:spPr>
        <p:txBody>
          <a:bodyPr wrap="none">
            <a:spAutoFit/>
          </a:bodyPr>
          <a:lstStyle/>
          <a:p>
            <a:r>
              <a:rPr lang="en-GB" sz="2400" dirty="0"/>
              <a:t>Conclusion</a:t>
            </a:r>
          </a:p>
        </p:txBody>
      </p:sp>
      <p:sp>
        <p:nvSpPr>
          <p:cNvPr id="41" name="Rectangle 40">
            <a:extLst>
              <a:ext uri="{FF2B5EF4-FFF2-40B4-BE49-F238E27FC236}">
                <a16:creationId xmlns:a16="http://schemas.microsoft.com/office/drawing/2014/main" id="{474510E3-1B16-4F74-9052-619732B574AC}"/>
              </a:ext>
            </a:extLst>
          </p:cNvPr>
          <p:cNvSpPr/>
          <p:nvPr/>
        </p:nvSpPr>
        <p:spPr>
          <a:xfrm>
            <a:off x="6212580" y="5348005"/>
            <a:ext cx="1494512" cy="461665"/>
          </a:xfrm>
          <a:prstGeom prst="rect">
            <a:avLst/>
          </a:prstGeom>
        </p:spPr>
        <p:txBody>
          <a:bodyPr wrap="none">
            <a:spAutoFit/>
          </a:bodyPr>
          <a:lstStyle/>
          <a:p>
            <a:r>
              <a:rPr lang="en-GB" sz="2400" dirty="0"/>
              <a:t>Live Demo</a:t>
            </a:r>
          </a:p>
        </p:txBody>
      </p:sp>
      <p:sp>
        <p:nvSpPr>
          <p:cNvPr id="43" name="Slide Number Placeholder 14">
            <a:extLst>
              <a:ext uri="{FF2B5EF4-FFF2-40B4-BE49-F238E27FC236}">
                <a16:creationId xmlns:a16="http://schemas.microsoft.com/office/drawing/2014/main" id="{B5EE7949-BC3C-484B-81FC-63E503609BDC}"/>
              </a:ext>
            </a:extLst>
          </p:cNvPr>
          <p:cNvSpPr txBox="1">
            <a:spLocks/>
          </p:cNvSpPr>
          <p:nvPr/>
        </p:nvSpPr>
        <p:spPr>
          <a:xfrm>
            <a:off x="11836055" y="6423652"/>
            <a:ext cx="28492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a:t>
            </a:r>
          </a:p>
        </p:txBody>
      </p:sp>
    </p:spTree>
    <p:extLst>
      <p:ext uri="{BB962C8B-B14F-4D97-AF65-F5344CB8AC3E}">
        <p14:creationId xmlns:p14="http://schemas.microsoft.com/office/powerpoint/2010/main" val="18310838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D54133-07DA-47C1-BCD0-B3145FD7A4A4}"/>
              </a:ext>
            </a:extLst>
          </p:cNvPr>
          <p:cNvSpPr/>
          <p:nvPr/>
        </p:nvSpPr>
        <p:spPr>
          <a:xfrm>
            <a:off x="-839" y="41153"/>
            <a:ext cx="12192000" cy="6899991"/>
          </a:xfrm>
          <a:prstGeom prst="rect">
            <a:avLst/>
          </a:prstGeom>
          <a:blipFill dpi="0" rotWithShape="1">
            <a:blip r:embed="rId3">
              <a:alphaModFix amt="1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2BA48F0-68C2-42F5-828D-06E482460B2B}"/>
              </a:ext>
            </a:extLst>
          </p:cNvPr>
          <p:cNvSpPr/>
          <p:nvPr/>
        </p:nvSpPr>
        <p:spPr>
          <a:xfrm>
            <a:off x="12888" y="21762"/>
            <a:ext cx="12179112"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13" name="Text Placeholder 1">
            <a:extLst>
              <a:ext uri="{FF2B5EF4-FFF2-40B4-BE49-F238E27FC236}">
                <a16:creationId xmlns:a16="http://schemas.microsoft.com/office/drawing/2014/main" id="{76EFD410-7BE1-4DC6-98C4-5EAF560712B3}"/>
              </a:ext>
            </a:extLst>
          </p:cNvPr>
          <p:cNvSpPr txBox="1">
            <a:spLocks/>
          </p:cNvSpPr>
          <p:nvPr/>
        </p:nvSpPr>
        <p:spPr>
          <a:xfrm>
            <a:off x="4657410" y="215246"/>
            <a:ext cx="2817447" cy="5909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3600" spc="-150" dirty="0">
                <a:solidFill>
                  <a:schemeClr val="bg1"/>
                </a:solidFill>
              </a:rPr>
              <a:t>Final</a:t>
            </a:r>
          </a:p>
        </p:txBody>
      </p:sp>
      <p:sp>
        <p:nvSpPr>
          <p:cNvPr id="15" name="Rectangle 14">
            <a:extLst>
              <a:ext uri="{FF2B5EF4-FFF2-40B4-BE49-F238E27FC236}">
                <a16:creationId xmlns:a16="http://schemas.microsoft.com/office/drawing/2014/main" id="{21101FB1-5965-43BB-ACD3-63E7DD1FF95E}"/>
              </a:ext>
            </a:extLst>
          </p:cNvPr>
          <p:cNvSpPr/>
          <p:nvPr/>
        </p:nvSpPr>
        <p:spPr>
          <a:xfrm>
            <a:off x="4972225" y="917828"/>
            <a:ext cx="2194832" cy="707886"/>
          </a:xfrm>
          <a:prstGeom prst="rect">
            <a:avLst/>
          </a:prstGeom>
        </p:spPr>
        <p:txBody>
          <a:bodyPr wrap="none">
            <a:spAutoFit/>
          </a:bodyPr>
          <a:lstStyle/>
          <a:p>
            <a:pPr algn="ctr"/>
            <a:r>
              <a:rPr lang="en-GB" sz="4000" b="1" spc="-150" dirty="0">
                <a:solidFill>
                  <a:schemeClr val="bg1"/>
                </a:solidFill>
              </a:rPr>
              <a:t>Software</a:t>
            </a:r>
          </a:p>
        </p:txBody>
      </p:sp>
      <p:pic>
        <p:nvPicPr>
          <p:cNvPr id="41" name="Picture 40">
            <a:extLst>
              <a:ext uri="{FF2B5EF4-FFF2-40B4-BE49-F238E27FC236}">
                <a16:creationId xmlns:a16="http://schemas.microsoft.com/office/drawing/2014/main" id="{D796CCBC-D125-4AF1-B84D-75BF902143C8}"/>
              </a:ext>
            </a:extLst>
          </p:cNvPr>
          <p:cNvPicPr/>
          <p:nvPr/>
        </p:nvPicPr>
        <p:blipFill>
          <a:blip r:embed="rId4" cstate="screen">
            <a:extLst>
              <a:ext uri="{28A0092B-C50C-407E-A947-70E740481C1C}">
                <a14:useLocalDpi xmlns:a14="http://schemas.microsoft.com/office/drawing/2010/main" val="0"/>
              </a:ext>
            </a:extLst>
          </a:blip>
          <a:stretch>
            <a:fillRect/>
          </a:stretch>
        </p:blipFill>
        <p:spPr>
          <a:xfrm>
            <a:off x="11257716" y="113723"/>
            <a:ext cx="752475" cy="752475"/>
          </a:xfrm>
          <a:prstGeom prst="rect">
            <a:avLst/>
          </a:prstGeom>
        </p:spPr>
      </p:pic>
      <p:pic>
        <p:nvPicPr>
          <p:cNvPr id="48" name="Picture 47">
            <a:extLst>
              <a:ext uri="{FF2B5EF4-FFF2-40B4-BE49-F238E27FC236}">
                <a16:creationId xmlns:a16="http://schemas.microsoft.com/office/drawing/2014/main" id="{3E8F3368-651D-4F87-A2C0-2A5CBD1E7DAF}"/>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sp>
        <p:nvSpPr>
          <p:cNvPr id="21" name="TextBox 20">
            <a:extLst>
              <a:ext uri="{FF2B5EF4-FFF2-40B4-BE49-F238E27FC236}">
                <a16:creationId xmlns:a16="http://schemas.microsoft.com/office/drawing/2014/main" id="{346098C2-AFF1-42B2-ACDC-43B5559EC4A4}"/>
              </a:ext>
            </a:extLst>
          </p:cNvPr>
          <p:cNvSpPr txBox="1"/>
          <p:nvPr/>
        </p:nvSpPr>
        <p:spPr>
          <a:xfrm>
            <a:off x="512539" y="2227812"/>
            <a:ext cx="889461" cy="646331"/>
          </a:xfrm>
          <a:prstGeom prst="rect">
            <a:avLst/>
          </a:prstGeom>
          <a:noFill/>
        </p:spPr>
        <p:txBody>
          <a:bodyPr wrap="square" rtlCol="0">
            <a:spAutoFit/>
          </a:bodyPr>
          <a:lstStyle/>
          <a:p>
            <a:r>
              <a:rPr lang="en-GB" sz="3600" dirty="0">
                <a:solidFill>
                  <a:srgbClr val="FFC000"/>
                </a:solidFill>
              </a:rPr>
              <a:t>01.</a:t>
            </a:r>
          </a:p>
        </p:txBody>
      </p:sp>
      <p:sp>
        <p:nvSpPr>
          <p:cNvPr id="22" name="TextBox 21">
            <a:extLst>
              <a:ext uri="{FF2B5EF4-FFF2-40B4-BE49-F238E27FC236}">
                <a16:creationId xmlns:a16="http://schemas.microsoft.com/office/drawing/2014/main" id="{0D64C9CA-8CCC-4F16-8B19-83FE0B653560}"/>
              </a:ext>
            </a:extLst>
          </p:cNvPr>
          <p:cNvSpPr txBox="1"/>
          <p:nvPr/>
        </p:nvSpPr>
        <p:spPr>
          <a:xfrm>
            <a:off x="512538" y="3048709"/>
            <a:ext cx="889461" cy="646331"/>
          </a:xfrm>
          <a:prstGeom prst="rect">
            <a:avLst/>
          </a:prstGeom>
          <a:noFill/>
        </p:spPr>
        <p:txBody>
          <a:bodyPr wrap="square" rtlCol="0">
            <a:spAutoFit/>
          </a:bodyPr>
          <a:lstStyle/>
          <a:p>
            <a:r>
              <a:rPr lang="en-GB" sz="3600" dirty="0">
                <a:solidFill>
                  <a:schemeClr val="bg2">
                    <a:lumMod val="40000"/>
                    <a:lumOff val="60000"/>
                  </a:schemeClr>
                </a:solidFill>
              </a:rPr>
              <a:t>02.</a:t>
            </a:r>
          </a:p>
        </p:txBody>
      </p:sp>
      <p:sp>
        <p:nvSpPr>
          <p:cNvPr id="23" name="TextBox 22">
            <a:extLst>
              <a:ext uri="{FF2B5EF4-FFF2-40B4-BE49-F238E27FC236}">
                <a16:creationId xmlns:a16="http://schemas.microsoft.com/office/drawing/2014/main" id="{E320F20E-40EC-43C2-807A-A1A528BD4FB8}"/>
              </a:ext>
            </a:extLst>
          </p:cNvPr>
          <p:cNvSpPr txBox="1"/>
          <p:nvPr/>
        </p:nvSpPr>
        <p:spPr>
          <a:xfrm>
            <a:off x="512537" y="4006766"/>
            <a:ext cx="889461" cy="646331"/>
          </a:xfrm>
          <a:prstGeom prst="rect">
            <a:avLst/>
          </a:prstGeom>
          <a:noFill/>
        </p:spPr>
        <p:txBody>
          <a:bodyPr wrap="square" rtlCol="0">
            <a:spAutoFit/>
          </a:bodyPr>
          <a:lstStyle/>
          <a:p>
            <a:r>
              <a:rPr lang="en-GB" sz="3600" dirty="0">
                <a:solidFill>
                  <a:srgbClr val="7030A0"/>
                </a:solidFill>
              </a:rPr>
              <a:t>03.</a:t>
            </a:r>
          </a:p>
        </p:txBody>
      </p:sp>
      <p:sp>
        <p:nvSpPr>
          <p:cNvPr id="24" name="TextBox 23">
            <a:extLst>
              <a:ext uri="{FF2B5EF4-FFF2-40B4-BE49-F238E27FC236}">
                <a16:creationId xmlns:a16="http://schemas.microsoft.com/office/drawing/2014/main" id="{A867FE3B-2235-4E62-8ACF-EA37C2AABBB1}"/>
              </a:ext>
            </a:extLst>
          </p:cNvPr>
          <p:cNvSpPr txBox="1"/>
          <p:nvPr/>
        </p:nvSpPr>
        <p:spPr>
          <a:xfrm>
            <a:off x="512536" y="4720983"/>
            <a:ext cx="889461" cy="646331"/>
          </a:xfrm>
          <a:prstGeom prst="rect">
            <a:avLst/>
          </a:prstGeom>
          <a:noFill/>
        </p:spPr>
        <p:txBody>
          <a:bodyPr wrap="square" rtlCol="0">
            <a:spAutoFit/>
          </a:bodyPr>
          <a:lstStyle/>
          <a:p>
            <a:r>
              <a:rPr lang="en-GB" sz="3600" dirty="0">
                <a:solidFill>
                  <a:srgbClr val="E93FD1"/>
                </a:solidFill>
              </a:rPr>
              <a:t>04.</a:t>
            </a:r>
          </a:p>
        </p:txBody>
      </p:sp>
      <p:sp>
        <p:nvSpPr>
          <p:cNvPr id="25" name="Rectangle 24">
            <a:extLst>
              <a:ext uri="{FF2B5EF4-FFF2-40B4-BE49-F238E27FC236}">
                <a16:creationId xmlns:a16="http://schemas.microsoft.com/office/drawing/2014/main" id="{63A7A3A5-4B16-4934-92F9-B84A584A9D6C}"/>
              </a:ext>
            </a:extLst>
          </p:cNvPr>
          <p:cNvSpPr/>
          <p:nvPr/>
        </p:nvSpPr>
        <p:spPr>
          <a:xfrm>
            <a:off x="1266053" y="2211917"/>
            <a:ext cx="3843360" cy="830997"/>
          </a:xfrm>
          <a:prstGeom prst="rect">
            <a:avLst/>
          </a:prstGeom>
        </p:spPr>
        <p:txBody>
          <a:bodyPr wrap="none">
            <a:spAutoFit/>
          </a:bodyPr>
          <a:lstStyle/>
          <a:p>
            <a:r>
              <a:rPr lang="en-GB" sz="2400" dirty="0"/>
              <a:t>Full GUI with variable voice</a:t>
            </a:r>
          </a:p>
          <a:p>
            <a:r>
              <a:rPr lang="en-GB" sz="2400" dirty="0"/>
              <a:t>and avatar</a:t>
            </a:r>
          </a:p>
        </p:txBody>
      </p:sp>
      <p:sp>
        <p:nvSpPr>
          <p:cNvPr id="26" name="Rectangle 25">
            <a:extLst>
              <a:ext uri="{FF2B5EF4-FFF2-40B4-BE49-F238E27FC236}">
                <a16:creationId xmlns:a16="http://schemas.microsoft.com/office/drawing/2014/main" id="{07444374-3C1F-4175-B269-975E4B6B05E7}"/>
              </a:ext>
            </a:extLst>
          </p:cNvPr>
          <p:cNvSpPr/>
          <p:nvPr/>
        </p:nvSpPr>
        <p:spPr>
          <a:xfrm>
            <a:off x="1266053" y="3079799"/>
            <a:ext cx="4166846" cy="830997"/>
          </a:xfrm>
          <a:prstGeom prst="rect">
            <a:avLst/>
          </a:prstGeom>
        </p:spPr>
        <p:txBody>
          <a:bodyPr wrap="none">
            <a:spAutoFit/>
          </a:bodyPr>
          <a:lstStyle/>
          <a:p>
            <a:r>
              <a:rPr lang="en-GB" sz="2400" dirty="0"/>
              <a:t>Responses based on keyword</a:t>
            </a:r>
          </a:p>
          <a:p>
            <a:r>
              <a:rPr lang="en-GB" sz="2400" dirty="0"/>
              <a:t>detection</a:t>
            </a:r>
          </a:p>
        </p:txBody>
      </p:sp>
      <p:sp>
        <p:nvSpPr>
          <p:cNvPr id="27" name="Rectangle 26">
            <a:extLst>
              <a:ext uri="{FF2B5EF4-FFF2-40B4-BE49-F238E27FC236}">
                <a16:creationId xmlns:a16="http://schemas.microsoft.com/office/drawing/2014/main" id="{CBD77E21-757A-4DCE-A4D1-8C783B37257B}"/>
              </a:ext>
            </a:extLst>
          </p:cNvPr>
          <p:cNvSpPr/>
          <p:nvPr/>
        </p:nvSpPr>
        <p:spPr>
          <a:xfrm>
            <a:off x="1266053" y="3957782"/>
            <a:ext cx="4311565" cy="830997"/>
          </a:xfrm>
          <a:prstGeom prst="rect">
            <a:avLst/>
          </a:prstGeom>
        </p:spPr>
        <p:txBody>
          <a:bodyPr wrap="none">
            <a:spAutoFit/>
          </a:bodyPr>
          <a:lstStyle/>
          <a:p>
            <a:r>
              <a:rPr lang="en-GB" sz="2400" dirty="0"/>
              <a:t>Capable of calculations, telling</a:t>
            </a:r>
          </a:p>
          <a:p>
            <a:r>
              <a:rPr lang="en-GB" sz="2400" dirty="0"/>
              <a:t>Time and accessing internet</a:t>
            </a:r>
            <a:endParaRPr lang="en-GB" dirty="0"/>
          </a:p>
        </p:txBody>
      </p:sp>
      <p:sp>
        <p:nvSpPr>
          <p:cNvPr id="28" name="Rectangle 27">
            <a:extLst>
              <a:ext uri="{FF2B5EF4-FFF2-40B4-BE49-F238E27FC236}">
                <a16:creationId xmlns:a16="http://schemas.microsoft.com/office/drawing/2014/main" id="{AAE1E42F-A4D9-4313-8EE2-E6ED025DC592}"/>
              </a:ext>
            </a:extLst>
          </p:cNvPr>
          <p:cNvSpPr/>
          <p:nvPr/>
        </p:nvSpPr>
        <p:spPr>
          <a:xfrm>
            <a:off x="1266053" y="4870119"/>
            <a:ext cx="3737113" cy="461665"/>
          </a:xfrm>
          <a:prstGeom prst="rect">
            <a:avLst/>
          </a:prstGeom>
        </p:spPr>
        <p:txBody>
          <a:bodyPr wrap="none">
            <a:spAutoFit/>
          </a:bodyPr>
          <a:lstStyle/>
          <a:p>
            <a:r>
              <a:rPr lang="en-GB" sz="2400" dirty="0"/>
              <a:t>Implemented learner class</a:t>
            </a:r>
          </a:p>
        </p:txBody>
      </p:sp>
      <p:pic>
        <p:nvPicPr>
          <p:cNvPr id="3" name="Picture 2">
            <a:extLst>
              <a:ext uri="{FF2B5EF4-FFF2-40B4-BE49-F238E27FC236}">
                <a16:creationId xmlns:a16="http://schemas.microsoft.com/office/drawing/2014/main" id="{384BB281-F528-417B-AF9D-4A1CA8267F9D}"/>
              </a:ext>
            </a:extLst>
          </p:cNvPr>
          <p:cNvPicPr>
            <a:picLocks noChangeAspect="1"/>
          </p:cNvPicPr>
          <p:nvPr/>
        </p:nvPicPr>
        <p:blipFill>
          <a:blip r:embed="rId6"/>
          <a:stretch>
            <a:fillRect/>
          </a:stretch>
        </p:blipFill>
        <p:spPr>
          <a:xfrm>
            <a:off x="6687339" y="2104185"/>
            <a:ext cx="4570377" cy="4170725"/>
          </a:xfrm>
          <a:prstGeom prst="rect">
            <a:avLst/>
          </a:prstGeom>
          <a:ln>
            <a:noFill/>
          </a:ln>
          <a:effectLst>
            <a:outerShdw blurRad="292100" dist="139700" dir="2700000" algn="tl" rotWithShape="0">
              <a:srgbClr val="333333">
                <a:alpha val="65000"/>
              </a:srgbClr>
            </a:outerShdw>
          </a:effectLst>
        </p:spPr>
      </p:pic>
      <p:sp>
        <p:nvSpPr>
          <p:cNvPr id="30" name="Rectangle 29">
            <a:extLst>
              <a:ext uri="{FF2B5EF4-FFF2-40B4-BE49-F238E27FC236}">
                <a16:creationId xmlns:a16="http://schemas.microsoft.com/office/drawing/2014/main" id="{CAFA4C5C-A8AF-4B59-BB07-B9D06C8EBC38}"/>
              </a:ext>
            </a:extLst>
          </p:cNvPr>
          <p:cNvSpPr/>
          <p:nvPr/>
        </p:nvSpPr>
        <p:spPr>
          <a:xfrm>
            <a:off x="7474857" y="6294301"/>
            <a:ext cx="3322145" cy="369332"/>
          </a:xfrm>
          <a:prstGeom prst="rect">
            <a:avLst/>
          </a:prstGeom>
        </p:spPr>
        <p:txBody>
          <a:bodyPr wrap="square">
            <a:spAutoFit/>
          </a:bodyPr>
          <a:lstStyle/>
          <a:p>
            <a:pPr algn="ctr"/>
            <a:r>
              <a:rPr lang="en-GB" dirty="0"/>
              <a:t>Figure 22: final software</a:t>
            </a:r>
          </a:p>
        </p:txBody>
      </p:sp>
      <p:sp>
        <p:nvSpPr>
          <p:cNvPr id="31" name="Slide Number Placeholder 14">
            <a:extLst>
              <a:ext uri="{FF2B5EF4-FFF2-40B4-BE49-F238E27FC236}">
                <a16:creationId xmlns:a16="http://schemas.microsoft.com/office/drawing/2014/main" id="{C25BE581-05F6-48E1-8340-E76DB2097D69}"/>
              </a:ext>
            </a:extLst>
          </p:cNvPr>
          <p:cNvSpPr txBox="1">
            <a:spLocks/>
          </p:cNvSpPr>
          <p:nvPr/>
        </p:nvSpPr>
        <p:spPr>
          <a:xfrm>
            <a:off x="11684000" y="6423652"/>
            <a:ext cx="43697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19</a:t>
            </a:r>
          </a:p>
        </p:txBody>
      </p:sp>
    </p:spTree>
    <p:extLst>
      <p:ext uri="{BB962C8B-B14F-4D97-AF65-F5344CB8AC3E}">
        <p14:creationId xmlns:p14="http://schemas.microsoft.com/office/powerpoint/2010/main" val="22579431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DC20FEC-440C-4F50-AB89-5A6A9B9E038D}"/>
              </a:ext>
            </a:extLst>
          </p:cNvPr>
          <p:cNvSpPr/>
          <p:nvPr/>
        </p:nvSpPr>
        <p:spPr>
          <a:xfrm>
            <a:off x="-12888" y="21762"/>
            <a:ext cx="12192000" cy="6899991"/>
          </a:xfrm>
          <a:prstGeom prst="rect">
            <a:avLst/>
          </a:prstGeom>
          <a:blipFill dpi="0" rotWithShape="1">
            <a:blip r:embed="rId3">
              <a:alphaModFix amt="1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909229DC-3BDB-4FCC-A378-F993B88DF1CC}"/>
              </a:ext>
            </a:extLst>
          </p:cNvPr>
          <p:cNvSpPr/>
          <p:nvPr/>
        </p:nvSpPr>
        <p:spPr>
          <a:xfrm>
            <a:off x="0" y="-9773"/>
            <a:ext cx="12179112"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17" name="Text Placeholder 1">
            <a:extLst>
              <a:ext uri="{FF2B5EF4-FFF2-40B4-BE49-F238E27FC236}">
                <a16:creationId xmlns:a16="http://schemas.microsoft.com/office/drawing/2014/main" id="{6CF6F849-DFA9-4680-9C24-D6C93BBFC366}"/>
              </a:ext>
            </a:extLst>
          </p:cNvPr>
          <p:cNvSpPr txBox="1">
            <a:spLocks/>
          </p:cNvSpPr>
          <p:nvPr/>
        </p:nvSpPr>
        <p:spPr>
          <a:xfrm>
            <a:off x="291183" y="230767"/>
            <a:ext cx="10234356" cy="5909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spc="-150" dirty="0">
                <a:solidFill>
                  <a:schemeClr val="bg1"/>
                </a:solidFill>
              </a:rPr>
              <a:t>Results: Learner</a:t>
            </a:r>
          </a:p>
        </p:txBody>
      </p:sp>
      <p:pic>
        <p:nvPicPr>
          <p:cNvPr id="18" name="Picture 17">
            <a:extLst>
              <a:ext uri="{FF2B5EF4-FFF2-40B4-BE49-F238E27FC236}">
                <a16:creationId xmlns:a16="http://schemas.microsoft.com/office/drawing/2014/main" id="{5B1F74F4-60B3-4397-A36F-8B2FCAC5EC7D}"/>
              </a:ext>
            </a:extLst>
          </p:cNvPr>
          <p:cNvPicPr/>
          <p:nvPr/>
        </p:nvPicPr>
        <p:blipFill>
          <a:blip r:embed="rId4" cstate="screen">
            <a:extLst>
              <a:ext uri="{28A0092B-C50C-407E-A947-70E740481C1C}">
                <a14:useLocalDpi xmlns:a14="http://schemas.microsoft.com/office/drawing/2010/main" val="0"/>
              </a:ext>
            </a:extLst>
          </a:blip>
          <a:stretch>
            <a:fillRect/>
          </a:stretch>
        </p:blipFill>
        <p:spPr>
          <a:xfrm>
            <a:off x="11257716" y="113723"/>
            <a:ext cx="752475" cy="752475"/>
          </a:xfrm>
          <a:prstGeom prst="rect">
            <a:avLst/>
          </a:prstGeom>
        </p:spPr>
      </p:pic>
      <p:pic>
        <p:nvPicPr>
          <p:cNvPr id="20" name="Picture 19">
            <a:extLst>
              <a:ext uri="{FF2B5EF4-FFF2-40B4-BE49-F238E27FC236}">
                <a16:creationId xmlns:a16="http://schemas.microsoft.com/office/drawing/2014/main" id="{3E7BA53C-EDDF-4A21-A483-5B2AA88E64F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pic>
        <p:nvPicPr>
          <p:cNvPr id="2" name="Picture 1">
            <a:extLst>
              <a:ext uri="{FF2B5EF4-FFF2-40B4-BE49-F238E27FC236}">
                <a16:creationId xmlns:a16="http://schemas.microsoft.com/office/drawing/2014/main" id="{12529D2D-3AC3-4747-B879-ED3639A8DF48}"/>
              </a:ext>
            </a:extLst>
          </p:cNvPr>
          <p:cNvPicPr>
            <a:picLocks noChangeAspect="1"/>
          </p:cNvPicPr>
          <p:nvPr/>
        </p:nvPicPr>
        <p:blipFill rotWithShape="1">
          <a:blip r:embed="rId6"/>
          <a:srcRect b="16543"/>
          <a:stretch/>
        </p:blipFill>
        <p:spPr>
          <a:xfrm>
            <a:off x="6096000" y="1695167"/>
            <a:ext cx="5834297" cy="4410076"/>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34ADF43C-1669-4F6F-A820-F21165125928}"/>
              </a:ext>
            </a:extLst>
          </p:cNvPr>
          <p:cNvPicPr>
            <a:picLocks noChangeAspect="1"/>
          </p:cNvPicPr>
          <p:nvPr/>
        </p:nvPicPr>
        <p:blipFill>
          <a:blip r:embed="rId7"/>
          <a:stretch>
            <a:fillRect/>
          </a:stretch>
        </p:blipFill>
        <p:spPr>
          <a:xfrm>
            <a:off x="842727" y="1695167"/>
            <a:ext cx="4789788" cy="4410076"/>
          </a:xfrm>
          <a:prstGeom prst="rect">
            <a:avLst/>
          </a:prstGeom>
          <a:ln>
            <a:noFill/>
          </a:ln>
          <a:effectLst>
            <a:outerShdw blurRad="292100" dist="139700" dir="2700000" algn="tl" rotWithShape="0">
              <a:srgbClr val="333333">
                <a:alpha val="65000"/>
              </a:srgbClr>
            </a:outerShdw>
          </a:effectLst>
        </p:spPr>
      </p:pic>
      <p:sp>
        <p:nvSpPr>
          <p:cNvPr id="22" name="Rectangle 21">
            <a:extLst>
              <a:ext uri="{FF2B5EF4-FFF2-40B4-BE49-F238E27FC236}">
                <a16:creationId xmlns:a16="http://schemas.microsoft.com/office/drawing/2014/main" id="{068363CB-C3D4-4562-B3E6-3CC9691F45D4}"/>
              </a:ext>
            </a:extLst>
          </p:cNvPr>
          <p:cNvSpPr/>
          <p:nvPr/>
        </p:nvSpPr>
        <p:spPr>
          <a:xfrm>
            <a:off x="1246811" y="6144166"/>
            <a:ext cx="3322145" cy="646331"/>
          </a:xfrm>
          <a:prstGeom prst="rect">
            <a:avLst/>
          </a:prstGeom>
        </p:spPr>
        <p:txBody>
          <a:bodyPr wrap="square">
            <a:spAutoFit/>
          </a:bodyPr>
          <a:lstStyle/>
          <a:p>
            <a:pPr algn="ctr"/>
            <a:r>
              <a:rPr lang="en-GB" dirty="0"/>
              <a:t>Figure 23: final software male version</a:t>
            </a:r>
          </a:p>
        </p:txBody>
      </p:sp>
      <p:sp>
        <p:nvSpPr>
          <p:cNvPr id="23" name="Rectangle 22">
            <a:extLst>
              <a:ext uri="{FF2B5EF4-FFF2-40B4-BE49-F238E27FC236}">
                <a16:creationId xmlns:a16="http://schemas.microsoft.com/office/drawing/2014/main" id="{AB67E3E3-DA88-449E-B467-41BEA8A56597}"/>
              </a:ext>
            </a:extLst>
          </p:cNvPr>
          <p:cNvSpPr/>
          <p:nvPr/>
        </p:nvSpPr>
        <p:spPr>
          <a:xfrm>
            <a:off x="7352075" y="6136778"/>
            <a:ext cx="3322145" cy="646331"/>
          </a:xfrm>
          <a:prstGeom prst="rect">
            <a:avLst/>
          </a:prstGeom>
        </p:spPr>
        <p:txBody>
          <a:bodyPr wrap="square">
            <a:spAutoFit/>
          </a:bodyPr>
          <a:lstStyle/>
          <a:p>
            <a:pPr algn="ctr"/>
            <a:r>
              <a:rPr lang="en-GB" dirty="0"/>
              <a:t>Figure 24: final software learner</a:t>
            </a:r>
          </a:p>
        </p:txBody>
      </p:sp>
      <p:sp>
        <p:nvSpPr>
          <p:cNvPr id="24" name="Slide Number Placeholder 14">
            <a:extLst>
              <a:ext uri="{FF2B5EF4-FFF2-40B4-BE49-F238E27FC236}">
                <a16:creationId xmlns:a16="http://schemas.microsoft.com/office/drawing/2014/main" id="{654C053A-1312-4C41-950C-47900218A4BD}"/>
              </a:ext>
            </a:extLst>
          </p:cNvPr>
          <p:cNvSpPr txBox="1">
            <a:spLocks/>
          </p:cNvSpPr>
          <p:nvPr/>
        </p:nvSpPr>
        <p:spPr>
          <a:xfrm>
            <a:off x="11684000" y="6423652"/>
            <a:ext cx="43697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a:t>
            </a:r>
          </a:p>
        </p:txBody>
      </p:sp>
    </p:spTree>
    <p:extLst>
      <p:ext uri="{BB962C8B-B14F-4D97-AF65-F5344CB8AC3E}">
        <p14:creationId xmlns:p14="http://schemas.microsoft.com/office/powerpoint/2010/main" val="6268748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DC20FEC-440C-4F50-AB89-5A6A9B9E038D}"/>
              </a:ext>
            </a:extLst>
          </p:cNvPr>
          <p:cNvSpPr/>
          <p:nvPr/>
        </p:nvSpPr>
        <p:spPr>
          <a:xfrm>
            <a:off x="-12888" y="21762"/>
            <a:ext cx="12192000" cy="6899991"/>
          </a:xfrm>
          <a:prstGeom prst="rect">
            <a:avLst/>
          </a:prstGeom>
          <a:blipFill dpi="0" rotWithShape="1">
            <a:blip r:embed="rId3">
              <a:alphaModFix amt="1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909229DC-3BDB-4FCC-A378-F993B88DF1CC}"/>
              </a:ext>
            </a:extLst>
          </p:cNvPr>
          <p:cNvSpPr/>
          <p:nvPr/>
        </p:nvSpPr>
        <p:spPr>
          <a:xfrm>
            <a:off x="0" y="-9773"/>
            <a:ext cx="12179112"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17" name="Text Placeholder 1">
            <a:extLst>
              <a:ext uri="{FF2B5EF4-FFF2-40B4-BE49-F238E27FC236}">
                <a16:creationId xmlns:a16="http://schemas.microsoft.com/office/drawing/2014/main" id="{6CF6F849-DFA9-4680-9C24-D6C93BBFC366}"/>
              </a:ext>
            </a:extLst>
          </p:cNvPr>
          <p:cNvSpPr txBox="1">
            <a:spLocks/>
          </p:cNvSpPr>
          <p:nvPr/>
        </p:nvSpPr>
        <p:spPr>
          <a:xfrm>
            <a:off x="291183" y="230767"/>
            <a:ext cx="10234356" cy="5909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spc="-150" dirty="0">
                <a:solidFill>
                  <a:schemeClr val="bg1"/>
                </a:solidFill>
              </a:rPr>
              <a:t>Results: Login / Registration</a:t>
            </a:r>
          </a:p>
        </p:txBody>
      </p:sp>
      <p:pic>
        <p:nvPicPr>
          <p:cNvPr id="18" name="Picture 17">
            <a:extLst>
              <a:ext uri="{FF2B5EF4-FFF2-40B4-BE49-F238E27FC236}">
                <a16:creationId xmlns:a16="http://schemas.microsoft.com/office/drawing/2014/main" id="{5B1F74F4-60B3-4397-A36F-8B2FCAC5EC7D}"/>
              </a:ext>
            </a:extLst>
          </p:cNvPr>
          <p:cNvPicPr/>
          <p:nvPr/>
        </p:nvPicPr>
        <p:blipFill>
          <a:blip r:embed="rId4" cstate="screen">
            <a:extLst>
              <a:ext uri="{28A0092B-C50C-407E-A947-70E740481C1C}">
                <a14:useLocalDpi xmlns:a14="http://schemas.microsoft.com/office/drawing/2010/main" val="0"/>
              </a:ext>
            </a:extLst>
          </a:blip>
          <a:stretch>
            <a:fillRect/>
          </a:stretch>
        </p:blipFill>
        <p:spPr>
          <a:xfrm>
            <a:off x="11257716" y="113723"/>
            <a:ext cx="752475" cy="752475"/>
          </a:xfrm>
          <a:prstGeom prst="rect">
            <a:avLst/>
          </a:prstGeom>
        </p:spPr>
      </p:pic>
      <p:pic>
        <p:nvPicPr>
          <p:cNvPr id="20" name="Picture 19">
            <a:extLst>
              <a:ext uri="{FF2B5EF4-FFF2-40B4-BE49-F238E27FC236}">
                <a16:creationId xmlns:a16="http://schemas.microsoft.com/office/drawing/2014/main" id="{3E7BA53C-EDDF-4A21-A483-5B2AA88E64F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pic>
        <p:nvPicPr>
          <p:cNvPr id="3" name="Picture 2">
            <a:extLst>
              <a:ext uri="{FF2B5EF4-FFF2-40B4-BE49-F238E27FC236}">
                <a16:creationId xmlns:a16="http://schemas.microsoft.com/office/drawing/2014/main" id="{7D01D38F-EC9A-4D53-B7E3-D0435EF827EA}"/>
              </a:ext>
            </a:extLst>
          </p:cNvPr>
          <p:cNvPicPr>
            <a:picLocks noChangeAspect="1"/>
          </p:cNvPicPr>
          <p:nvPr/>
        </p:nvPicPr>
        <p:blipFill>
          <a:blip r:embed="rId6"/>
          <a:stretch>
            <a:fillRect/>
          </a:stretch>
        </p:blipFill>
        <p:spPr>
          <a:xfrm>
            <a:off x="488722" y="2271712"/>
            <a:ext cx="6105525" cy="231457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4E73ACD1-DA49-4756-91B3-87FF2123FD86}"/>
              </a:ext>
            </a:extLst>
          </p:cNvPr>
          <p:cNvPicPr>
            <a:picLocks noChangeAspect="1"/>
          </p:cNvPicPr>
          <p:nvPr/>
        </p:nvPicPr>
        <p:blipFill>
          <a:blip r:embed="rId7"/>
          <a:stretch>
            <a:fillRect/>
          </a:stretch>
        </p:blipFill>
        <p:spPr>
          <a:xfrm>
            <a:off x="7219742" y="1995382"/>
            <a:ext cx="4333875" cy="2952750"/>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267AE413-F6EC-4641-B9DD-7763EE8EB352}"/>
              </a:ext>
            </a:extLst>
          </p:cNvPr>
          <p:cNvSpPr/>
          <p:nvPr/>
        </p:nvSpPr>
        <p:spPr>
          <a:xfrm>
            <a:off x="1650114" y="4784523"/>
            <a:ext cx="3322145" cy="369332"/>
          </a:xfrm>
          <a:prstGeom prst="rect">
            <a:avLst/>
          </a:prstGeom>
        </p:spPr>
        <p:txBody>
          <a:bodyPr wrap="square">
            <a:spAutoFit/>
          </a:bodyPr>
          <a:lstStyle/>
          <a:p>
            <a:pPr algn="ctr"/>
            <a:r>
              <a:rPr lang="en-GB" dirty="0"/>
              <a:t>Figure 25: Final software login</a:t>
            </a:r>
          </a:p>
        </p:txBody>
      </p:sp>
      <p:sp>
        <p:nvSpPr>
          <p:cNvPr id="12" name="Rectangle 11">
            <a:extLst>
              <a:ext uri="{FF2B5EF4-FFF2-40B4-BE49-F238E27FC236}">
                <a16:creationId xmlns:a16="http://schemas.microsoft.com/office/drawing/2014/main" id="{2EFA1953-8303-482F-A989-529EDC9AE842}"/>
              </a:ext>
            </a:extLst>
          </p:cNvPr>
          <p:cNvSpPr/>
          <p:nvPr/>
        </p:nvSpPr>
        <p:spPr>
          <a:xfrm>
            <a:off x="7725606" y="4948132"/>
            <a:ext cx="3322145" cy="646331"/>
          </a:xfrm>
          <a:prstGeom prst="rect">
            <a:avLst/>
          </a:prstGeom>
        </p:spPr>
        <p:txBody>
          <a:bodyPr wrap="square">
            <a:spAutoFit/>
          </a:bodyPr>
          <a:lstStyle/>
          <a:p>
            <a:pPr algn="ctr"/>
            <a:r>
              <a:rPr lang="en-GB" dirty="0"/>
              <a:t>Figure 26: Final software register</a:t>
            </a:r>
          </a:p>
        </p:txBody>
      </p:sp>
      <p:sp>
        <p:nvSpPr>
          <p:cNvPr id="13" name="Slide Number Placeholder 14">
            <a:extLst>
              <a:ext uri="{FF2B5EF4-FFF2-40B4-BE49-F238E27FC236}">
                <a16:creationId xmlns:a16="http://schemas.microsoft.com/office/drawing/2014/main" id="{FF89C6A4-11A6-446E-8E9C-AD537495BEC7}"/>
              </a:ext>
            </a:extLst>
          </p:cNvPr>
          <p:cNvSpPr txBox="1">
            <a:spLocks/>
          </p:cNvSpPr>
          <p:nvPr/>
        </p:nvSpPr>
        <p:spPr>
          <a:xfrm>
            <a:off x="11684000" y="6423652"/>
            <a:ext cx="43697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21</a:t>
            </a:r>
          </a:p>
        </p:txBody>
      </p:sp>
    </p:spTree>
    <p:extLst>
      <p:ext uri="{BB962C8B-B14F-4D97-AF65-F5344CB8AC3E}">
        <p14:creationId xmlns:p14="http://schemas.microsoft.com/office/powerpoint/2010/main" val="13430671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D54133-07DA-47C1-BCD0-B3145FD7A4A4}"/>
              </a:ext>
            </a:extLst>
          </p:cNvPr>
          <p:cNvSpPr/>
          <p:nvPr/>
        </p:nvSpPr>
        <p:spPr>
          <a:xfrm>
            <a:off x="-12888" y="21762"/>
            <a:ext cx="12192000" cy="6899991"/>
          </a:xfrm>
          <a:prstGeom prst="rect">
            <a:avLst/>
          </a:prstGeom>
          <a:blipFill dpi="0" rotWithShape="1">
            <a:blip r:embed="rId3">
              <a:alphaModFix amt="12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2BA48F0-68C2-42F5-828D-06E482460B2B}"/>
              </a:ext>
            </a:extLst>
          </p:cNvPr>
          <p:cNvSpPr/>
          <p:nvPr/>
        </p:nvSpPr>
        <p:spPr>
          <a:xfrm>
            <a:off x="12888" y="21762"/>
            <a:ext cx="12179112"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13" name="Text Placeholder 1">
            <a:extLst>
              <a:ext uri="{FF2B5EF4-FFF2-40B4-BE49-F238E27FC236}">
                <a16:creationId xmlns:a16="http://schemas.microsoft.com/office/drawing/2014/main" id="{76EFD410-7BE1-4DC6-98C4-5EAF560712B3}"/>
              </a:ext>
            </a:extLst>
          </p:cNvPr>
          <p:cNvSpPr txBox="1">
            <a:spLocks/>
          </p:cNvSpPr>
          <p:nvPr/>
        </p:nvSpPr>
        <p:spPr>
          <a:xfrm>
            <a:off x="4657410" y="215246"/>
            <a:ext cx="2817447" cy="5909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3600" spc="-150" dirty="0">
                <a:solidFill>
                  <a:schemeClr val="bg1"/>
                </a:solidFill>
              </a:rPr>
              <a:t>Limitation</a:t>
            </a:r>
          </a:p>
        </p:txBody>
      </p:sp>
      <p:sp>
        <p:nvSpPr>
          <p:cNvPr id="15" name="Rectangle 14">
            <a:extLst>
              <a:ext uri="{FF2B5EF4-FFF2-40B4-BE49-F238E27FC236}">
                <a16:creationId xmlns:a16="http://schemas.microsoft.com/office/drawing/2014/main" id="{21101FB1-5965-43BB-ACD3-63E7DD1FF95E}"/>
              </a:ext>
            </a:extLst>
          </p:cNvPr>
          <p:cNvSpPr/>
          <p:nvPr/>
        </p:nvSpPr>
        <p:spPr>
          <a:xfrm>
            <a:off x="4972225" y="917828"/>
            <a:ext cx="2194832" cy="707886"/>
          </a:xfrm>
          <a:prstGeom prst="rect">
            <a:avLst/>
          </a:prstGeom>
        </p:spPr>
        <p:txBody>
          <a:bodyPr wrap="none">
            <a:spAutoFit/>
          </a:bodyPr>
          <a:lstStyle/>
          <a:p>
            <a:pPr algn="ctr"/>
            <a:r>
              <a:rPr lang="en-GB" sz="4000" b="1" spc="-150" dirty="0">
                <a:solidFill>
                  <a:schemeClr val="bg1"/>
                </a:solidFill>
              </a:rPr>
              <a:t>Software</a:t>
            </a:r>
          </a:p>
        </p:txBody>
      </p:sp>
      <p:pic>
        <p:nvPicPr>
          <p:cNvPr id="41" name="Picture 40">
            <a:extLst>
              <a:ext uri="{FF2B5EF4-FFF2-40B4-BE49-F238E27FC236}">
                <a16:creationId xmlns:a16="http://schemas.microsoft.com/office/drawing/2014/main" id="{D796CCBC-D125-4AF1-B84D-75BF902143C8}"/>
              </a:ext>
            </a:extLst>
          </p:cNvPr>
          <p:cNvPicPr/>
          <p:nvPr/>
        </p:nvPicPr>
        <p:blipFill>
          <a:blip r:embed="rId4" cstate="screen">
            <a:extLst>
              <a:ext uri="{28A0092B-C50C-407E-A947-70E740481C1C}">
                <a14:useLocalDpi xmlns:a14="http://schemas.microsoft.com/office/drawing/2010/main" val="0"/>
              </a:ext>
            </a:extLst>
          </a:blip>
          <a:stretch>
            <a:fillRect/>
          </a:stretch>
        </p:blipFill>
        <p:spPr>
          <a:xfrm>
            <a:off x="11257716" y="113723"/>
            <a:ext cx="752475" cy="752475"/>
          </a:xfrm>
          <a:prstGeom prst="rect">
            <a:avLst/>
          </a:prstGeom>
        </p:spPr>
      </p:pic>
      <p:pic>
        <p:nvPicPr>
          <p:cNvPr id="48" name="Picture 47">
            <a:extLst>
              <a:ext uri="{FF2B5EF4-FFF2-40B4-BE49-F238E27FC236}">
                <a16:creationId xmlns:a16="http://schemas.microsoft.com/office/drawing/2014/main" id="{3E8F3368-651D-4F87-A2C0-2A5CBD1E7DAF}"/>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sp>
        <p:nvSpPr>
          <p:cNvPr id="17" name="Rectangle 16">
            <a:extLst>
              <a:ext uri="{FF2B5EF4-FFF2-40B4-BE49-F238E27FC236}">
                <a16:creationId xmlns:a16="http://schemas.microsoft.com/office/drawing/2014/main" id="{9B1FD771-77C1-410E-B05C-5533AC850B60}"/>
              </a:ext>
            </a:extLst>
          </p:cNvPr>
          <p:cNvSpPr/>
          <p:nvPr/>
        </p:nvSpPr>
        <p:spPr>
          <a:xfrm>
            <a:off x="2645595" y="2413097"/>
            <a:ext cx="6841076" cy="4154984"/>
          </a:xfrm>
          <a:prstGeom prst="rect">
            <a:avLst/>
          </a:prstGeom>
        </p:spPr>
        <p:txBody>
          <a:bodyPr wrap="square">
            <a:spAutoFit/>
          </a:bodyPr>
          <a:lstStyle/>
          <a:p>
            <a:pPr algn="ctr"/>
            <a:r>
              <a:rPr lang="en-US" sz="2400" dirty="0"/>
              <a:t>Not enough knowledge of machine learning </a:t>
            </a:r>
          </a:p>
          <a:p>
            <a:pPr algn="ctr"/>
            <a:endParaRPr lang="en-US" sz="2400" dirty="0"/>
          </a:p>
          <a:p>
            <a:pPr algn="ctr"/>
            <a:r>
              <a:rPr lang="en-US" sz="2400" dirty="0"/>
              <a:t>Not enough knowledge of Artificial Intelligence</a:t>
            </a:r>
          </a:p>
          <a:p>
            <a:pPr algn="ctr"/>
            <a:endParaRPr lang="en-US" sz="2400" dirty="0"/>
          </a:p>
          <a:p>
            <a:pPr algn="ctr"/>
            <a:r>
              <a:rPr lang="en-US" sz="2400" dirty="0"/>
              <a:t>Data mining</a:t>
            </a:r>
          </a:p>
          <a:p>
            <a:pPr algn="ctr"/>
            <a:endParaRPr lang="en-US" sz="2400" dirty="0"/>
          </a:p>
          <a:p>
            <a:pPr algn="ctr"/>
            <a:r>
              <a:rPr lang="en-US" sz="2400" dirty="0"/>
              <a:t>4 months isn’t enough some developers </a:t>
            </a:r>
          </a:p>
          <a:p>
            <a:pPr algn="ctr"/>
            <a:r>
              <a:rPr lang="en-US" sz="2400" dirty="0"/>
              <a:t>have dedicated years into this</a:t>
            </a:r>
          </a:p>
          <a:p>
            <a:pPr algn="ctr"/>
            <a:endParaRPr lang="en-US" sz="2400" dirty="0"/>
          </a:p>
          <a:p>
            <a:pPr algn="ctr"/>
            <a:r>
              <a:rPr lang="en-US" sz="2400" dirty="0"/>
              <a:t>Much more testing needed to be done</a:t>
            </a:r>
          </a:p>
          <a:p>
            <a:pPr algn="ctr"/>
            <a:endParaRPr lang="en-US" sz="2400" dirty="0"/>
          </a:p>
        </p:txBody>
      </p:sp>
      <p:sp>
        <p:nvSpPr>
          <p:cNvPr id="18" name="Slide Number Placeholder 14">
            <a:extLst>
              <a:ext uri="{FF2B5EF4-FFF2-40B4-BE49-F238E27FC236}">
                <a16:creationId xmlns:a16="http://schemas.microsoft.com/office/drawing/2014/main" id="{42447CE8-7B5E-46F7-A4EB-597FB3B8777C}"/>
              </a:ext>
            </a:extLst>
          </p:cNvPr>
          <p:cNvSpPr txBox="1">
            <a:spLocks/>
          </p:cNvSpPr>
          <p:nvPr/>
        </p:nvSpPr>
        <p:spPr>
          <a:xfrm>
            <a:off x="11684000" y="6423652"/>
            <a:ext cx="43697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22</a:t>
            </a:r>
          </a:p>
        </p:txBody>
      </p:sp>
    </p:spTree>
    <p:extLst>
      <p:ext uri="{BB962C8B-B14F-4D97-AF65-F5344CB8AC3E}">
        <p14:creationId xmlns:p14="http://schemas.microsoft.com/office/powerpoint/2010/main" val="11221298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D54133-07DA-47C1-BCD0-B3145FD7A4A4}"/>
              </a:ext>
            </a:extLst>
          </p:cNvPr>
          <p:cNvSpPr/>
          <p:nvPr/>
        </p:nvSpPr>
        <p:spPr>
          <a:xfrm>
            <a:off x="0" y="45301"/>
            <a:ext cx="12192000" cy="6899991"/>
          </a:xfrm>
          <a:prstGeom prst="rect">
            <a:avLst/>
          </a:prstGeom>
          <a:blipFill dpi="0" rotWithShape="1">
            <a:blip r:embed="rId3">
              <a:alphaModFix amt="12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2BA48F0-68C2-42F5-828D-06E482460B2B}"/>
              </a:ext>
            </a:extLst>
          </p:cNvPr>
          <p:cNvSpPr/>
          <p:nvPr/>
        </p:nvSpPr>
        <p:spPr>
          <a:xfrm>
            <a:off x="12888" y="21762"/>
            <a:ext cx="12179112"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13" name="Text Placeholder 1">
            <a:extLst>
              <a:ext uri="{FF2B5EF4-FFF2-40B4-BE49-F238E27FC236}">
                <a16:creationId xmlns:a16="http://schemas.microsoft.com/office/drawing/2014/main" id="{76EFD410-7BE1-4DC6-98C4-5EAF560712B3}"/>
              </a:ext>
            </a:extLst>
          </p:cNvPr>
          <p:cNvSpPr txBox="1">
            <a:spLocks/>
          </p:cNvSpPr>
          <p:nvPr/>
        </p:nvSpPr>
        <p:spPr>
          <a:xfrm>
            <a:off x="4657410" y="215246"/>
            <a:ext cx="2817447" cy="5909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5400" spc="-150" dirty="0">
                <a:solidFill>
                  <a:schemeClr val="bg1"/>
                </a:solidFill>
              </a:rPr>
              <a:t>Future</a:t>
            </a:r>
          </a:p>
        </p:txBody>
      </p:sp>
      <p:sp>
        <p:nvSpPr>
          <p:cNvPr id="15" name="Rectangle 14">
            <a:extLst>
              <a:ext uri="{FF2B5EF4-FFF2-40B4-BE49-F238E27FC236}">
                <a16:creationId xmlns:a16="http://schemas.microsoft.com/office/drawing/2014/main" id="{21101FB1-5965-43BB-ACD3-63E7DD1FF95E}"/>
              </a:ext>
            </a:extLst>
          </p:cNvPr>
          <p:cNvSpPr/>
          <p:nvPr/>
        </p:nvSpPr>
        <p:spPr>
          <a:xfrm>
            <a:off x="5362236" y="917828"/>
            <a:ext cx="1414811" cy="707886"/>
          </a:xfrm>
          <a:prstGeom prst="rect">
            <a:avLst/>
          </a:prstGeom>
        </p:spPr>
        <p:txBody>
          <a:bodyPr wrap="none">
            <a:spAutoFit/>
          </a:bodyPr>
          <a:lstStyle/>
          <a:p>
            <a:pPr algn="ctr"/>
            <a:r>
              <a:rPr lang="en-GB" sz="4000" b="1" spc="-150" dirty="0">
                <a:solidFill>
                  <a:schemeClr val="bg1"/>
                </a:solidFill>
              </a:rPr>
              <a:t>Work</a:t>
            </a:r>
          </a:p>
        </p:txBody>
      </p:sp>
      <p:pic>
        <p:nvPicPr>
          <p:cNvPr id="41" name="Picture 40">
            <a:extLst>
              <a:ext uri="{FF2B5EF4-FFF2-40B4-BE49-F238E27FC236}">
                <a16:creationId xmlns:a16="http://schemas.microsoft.com/office/drawing/2014/main" id="{D796CCBC-D125-4AF1-B84D-75BF902143C8}"/>
              </a:ext>
            </a:extLst>
          </p:cNvPr>
          <p:cNvPicPr/>
          <p:nvPr/>
        </p:nvPicPr>
        <p:blipFill>
          <a:blip r:embed="rId4" cstate="screen">
            <a:extLst>
              <a:ext uri="{28A0092B-C50C-407E-A947-70E740481C1C}">
                <a14:useLocalDpi xmlns:a14="http://schemas.microsoft.com/office/drawing/2010/main" val="0"/>
              </a:ext>
            </a:extLst>
          </a:blip>
          <a:stretch>
            <a:fillRect/>
          </a:stretch>
        </p:blipFill>
        <p:spPr>
          <a:xfrm>
            <a:off x="11257716" y="113723"/>
            <a:ext cx="752475" cy="752475"/>
          </a:xfrm>
          <a:prstGeom prst="rect">
            <a:avLst/>
          </a:prstGeom>
        </p:spPr>
      </p:pic>
      <p:pic>
        <p:nvPicPr>
          <p:cNvPr id="48" name="Picture 47">
            <a:extLst>
              <a:ext uri="{FF2B5EF4-FFF2-40B4-BE49-F238E27FC236}">
                <a16:creationId xmlns:a16="http://schemas.microsoft.com/office/drawing/2014/main" id="{3E8F3368-651D-4F87-A2C0-2A5CBD1E7DAF}"/>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sp>
        <p:nvSpPr>
          <p:cNvPr id="3" name="Rectangle 2">
            <a:extLst>
              <a:ext uri="{FF2B5EF4-FFF2-40B4-BE49-F238E27FC236}">
                <a16:creationId xmlns:a16="http://schemas.microsoft.com/office/drawing/2014/main" id="{09EE1769-C755-47AE-8148-F2A5E6BE30DE}"/>
              </a:ext>
            </a:extLst>
          </p:cNvPr>
          <p:cNvSpPr/>
          <p:nvPr/>
        </p:nvSpPr>
        <p:spPr>
          <a:xfrm>
            <a:off x="1452067" y="2232367"/>
            <a:ext cx="9514509" cy="4524315"/>
          </a:xfrm>
          <a:prstGeom prst="rect">
            <a:avLst/>
          </a:prstGeom>
        </p:spPr>
        <p:txBody>
          <a:bodyPr wrap="square">
            <a:spAutoFit/>
          </a:bodyPr>
          <a:lstStyle/>
          <a:p>
            <a:pPr marL="342900" indent="-342900" algn="ctr">
              <a:buFontTx/>
              <a:buChar char="-"/>
            </a:pPr>
            <a:r>
              <a:rPr lang="en-GB" sz="2400" dirty="0"/>
              <a:t>Further integration into other</a:t>
            </a:r>
          </a:p>
          <a:p>
            <a:pPr algn="ctr"/>
            <a:endParaRPr lang="en-GB" sz="2400" dirty="0"/>
          </a:p>
          <a:p>
            <a:pPr marL="342900" indent="-342900" algn="ctr">
              <a:buFontTx/>
              <a:buChar char="-"/>
            </a:pPr>
            <a:r>
              <a:rPr lang="en-GB" sz="2400" dirty="0"/>
              <a:t>More users profiles, maybe users can customise the design</a:t>
            </a:r>
          </a:p>
          <a:p>
            <a:pPr algn="ctr"/>
            <a:endParaRPr lang="en-GB" sz="2400" dirty="0"/>
          </a:p>
          <a:p>
            <a:pPr marL="342900" indent="-342900" algn="ctr">
              <a:buFontTx/>
              <a:buChar char="-"/>
            </a:pPr>
            <a:r>
              <a:rPr lang="en-GB" sz="2400" dirty="0"/>
              <a:t>Binary search algorithm? Consider Tree searches for searching and finding the most viable responses</a:t>
            </a:r>
          </a:p>
          <a:p>
            <a:pPr algn="ctr"/>
            <a:endParaRPr lang="en-GB" sz="2400" dirty="0"/>
          </a:p>
          <a:p>
            <a:pPr marL="342900" indent="-342900" algn="ctr">
              <a:buFontTx/>
              <a:buChar char="-"/>
            </a:pPr>
            <a:r>
              <a:rPr lang="en-GB" sz="2400" dirty="0"/>
              <a:t> programs, allowing for accessing different applications</a:t>
            </a:r>
          </a:p>
          <a:p>
            <a:pPr algn="ctr"/>
            <a:endParaRPr lang="en-GB" sz="2400" dirty="0"/>
          </a:p>
          <a:p>
            <a:pPr marL="342900" indent="-342900" algn="ctr">
              <a:buFontTx/>
              <a:buChar char="-"/>
            </a:pPr>
            <a:r>
              <a:rPr lang="en-GB" sz="2400" dirty="0"/>
              <a:t>Profile creation, allowing for users to be ‘remembered’</a:t>
            </a:r>
          </a:p>
          <a:p>
            <a:pPr marL="342900" indent="-342900" algn="ctr">
              <a:buFontTx/>
              <a:buChar char="-"/>
            </a:pPr>
            <a:r>
              <a:rPr lang="en-GB" sz="2400" dirty="0"/>
              <a:t>Learner class more closely integrated with main functions</a:t>
            </a:r>
          </a:p>
          <a:p>
            <a:pPr marL="342900" indent="-342900" algn="ctr">
              <a:buFontTx/>
              <a:buChar char="-"/>
            </a:pPr>
            <a:endParaRPr lang="en-GB" sz="2400" dirty="0"/>
          </a:p>
        </p:txBody>
      </p:sp>
      <p:sp>
        <p:nvSpPr>
          <p:cNvPr id="19" name="Slide Number Placeholder 14">
            <a:extLst>
              <a:ext uri="{FF2B5EF4-FFF2-40B4-BE49-F238E27FC236}">
                <a16:creationId xmlns:a16="http://schemas.microsoft.com/office/drawing/2014/main" id="{8A9B5344-6796-48C8-84B5-E3933173271C}"/>
              </a:ext>
            </a:extLst>
          </p:cNvPr>
          <p:cNvSpPr txBox="1">
            <a:spLocks/>
          </p:cNvSpPr>
          <p:nvPr/>
        </p:nvSpPr>
        <p:spPr>
          <a:xfrm>
            <a:off x="11684000" y="6423652"/>
            <a:ext cx="43697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23</a:t>
            </a:r>
          </a:p>
        </p:txBody>
      </p:sp>
    </p:spTree>
    <p:extLst>
      <p:ext uri="{BB962C8B-B14F-4D97-AF65-F5344CB8AC3E}">
        <p14:creationId xmlns:p14="http://schemas.microsoft.com/office/powerpoint/2010/main" val="6932293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D54133-07DA-47C1-BCD0-B3145FD7A4A4}"/>
              </a:ext>
            </a:extLst>
          </p:cNvPr>
          <p:cNvSpPr/>
          <p:nvPr/>
        </p:nvSpPr>
        <p:spPr>
          <a:xfrm>
            <a:off x="0" y="-20996"/>
            <a:ext cx="12192000" cy="6899991"/>
          </a:xfrm>
          <a:prstGeom prst="rect">
            <a:avLst/>
          </a:prstGeom>
          <a:blipFill dpi="0" rotWithShape="1">
            <a:blip r:embed="rId3">
              <a:alphaModFix amt="12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2BA48F0-68C2-42F5-828D-06E482460B2B}"/>
              </a:ext>
            </a:extLst>
          </p:cNvPr>
          <p:cNvSpPr/>
          <p:nvPr/>
        </p:nvSpPr>
        <p:spPr>
          <a:xfrm>
            <a:off x="12888" y="21762"/>
            <a:ext cx="12179112"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13" name="Text Placeholder 1">
            <a:extLst>
              <a:ext uri="{FF2B5EF4-FFF2-40B4-BE49-F238E27FC236}">
                <a16:creationId xmlns:a16="http://schemas.microsoft.com/office/drawing/2014/main" id="{76EFD410-7BE1-4DC6-98C4-5EAF560712B3}"/>
              </a:ext>
            </a:extLst>
          </p:cNvPr>
          <p:cNvSpPr txBox="1">
            <a:spLocks/>
          </p:cNvSpPr>
          <p:nvPr/>
        </p:nvSpPr>
        <p:spPr>
          <a:xfrm>
            <a:off x="4040577" y="203291"/>
            <a:ext cx="4123733" cy="5909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5400" spc="-150" dirty="0">
                <a:solidFill>
                  <a:schemeClr val="bg1"/>
                </a:solidFill>
              </a:rPr>
              <a:t>Conclusion</a:t>
            </a:r>
          </a:p>
        </p:txBody>
      </p:sp>
      <p:pic>
        <p:nvPicPr>
          <p:cNvPr id="41" name="Picture 40">
            <a:extLst>
              <a:ext uri="{FF2B5EF4-FFF2-40B4-BE49-F238E27FC236}">
                <a16:creationId xmlns:a16="http://schemas.microsoft.com/office/drawing/2014/main" id="{D796CCBC-D125-4AF1-B84D-75BF902143C8}"/>
              </a:ext>
            </a:extLst>
          </p:cNvPr>
          <p:cNvPicPr/>
          <p:nvPr/>
        </p:nvPicPr>
        <p:blipFill>
          <a:blip r:embed="rId4" cstate="screen">
            <a:extLst>
              <a:ext uri="{28A0092B-C50C-407E-A947-70E740481C1C}">
                <a14:useLocalDpi xmlns:a14="http://schemas.microsoft.com/office/drawing/2010/main" val="0"/>
              </a:ext>
            </a:extLst>
          </a:blip>
          <a:stretch>
            <a:fillRect/>
          </a:stretch>
        </p:blipFill>
        <p:spPr>
          <a:xfrm>
            <a:off x="11257716" y="113723"/>
            <a:ext cx="752475" cy="752475"/>
          </a:xfrm>
          <a:prstGeom prst="rect">
            <a:avLst/>
          </a:prstGeom>
        </p:spPr>
      </p:pic>
      <p:pic>
        <p:nvPicPr>
          <p:cNvPr id="48" name="Picture 47">
            <a:extLst>
              <a:ext uri="{FF2B5EF4-FFF2-40B4-BE49-F238E27FC236}">
                <a16:creationId xmlns:a16="http://schemas.microsoft.com/office/drawing/2014/main" id="{3E8F3368-651D-4F87-A2C0-2A5CBD1E7DAF}"/>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sp>
        <p:nvSpPr>
          <p:cNvPr id="42" name="Rectangle 41">
            <a:extLst>
              <a:ext uri="{FF2B5EF4-FFF2-40B4-BE49-F238E27FC236}">
                <a16:creationId xmlns:a16="http://schemas.microsoft.com/office/drawing/2014/main" id="{21D9C372-A01D-4B2D-B0A0-D476E9AC299A}"/>
              </a:ext>
            </a:extLst>
          </p:cNvPr>
          <p:cNvSpPr/>
          <p:nvPr/>
        </p:nvSpPr>
        <p:spPr>
          <a:xfrm>
            <a:off x="3823745" y="3667979"/>
            <a:ext cx="5098383" cy="461665"/>
          </a:xfrm>
          <a:prstGeom prst="rect">
            <a:avLst/>
          </a:prstGeom>
        </p:spPr>
        <p:txBody>
          <a:bodyPr wrap="none">
            <a:spAutoFit/>
          </a:bodyPr>
          <a:lstStyle/>
          <a:p>
            <a:r>
              <a:rPr lang="en-GB" sz="2400" dirty="0"/>
              <a:t>Ease of handling multiple customers</a:t>
            </a:r>
          </a:p>
        </p:txBody>
      </p:sp>
      <p:sp>
        <p:nvSpPr>
          <p:cNvPr id="43" name="Rectangle 42">
            <a:extLst>
              <a:ext uri="{FF2B5EF4-FFF2-40B4-BE49-F238E27FC236}">
                <a16:creationId xmlns:a16="http://schemas.microsoft.com/office/drawing/2014/main" id="{B604E3ED-7183-411B-A2F9-9C017692663A}"/>
              </a:ext>
            </a:extLst>
          </p:cNvPr>
          <p:cNvSpPr/>
          <p:nvPr/>
        </p:nvSpPr>
        <p:spPr>
          <a:xfrm>
            <a:off x="4657584" y="4181392"/>
            <a:ext cx="2995564" cy="461665"/>
          </a:xfrm>
          <a:prstGeom prst="rect">
            <a:avLst/>
          </a:prstGeom>
        </p:spPr>
        <p:txBody>
          <a:bodyPr wrap="none">
            <a:spAutoFit/>
          </a:bodyPr>
          <a:lstStyle/>
          <a:p>
            <a:r>
              <a:rPr lang="en-GB" sz="2400" dirty="0"/>
              <a:t>Constant availability</a:t>
            </a:r>
          </a:p>
        </p:txBody>
      </p:sp>
      <p:sp>
        <p:nvSpPr>
          <p:cNvPr id="44" name="Rectangle 43">
            <a:extLst>
              <a:ext uri="{FF2B5EF4-FFF2-40B4-BE49-F238E27FC236}">
                <a16:creationId xmlns:a16="http://schemas.microsoft.com/office/drawing/2014/main" id="{BA10387D-52E5-44FA-A722-2A68D41F91B6}"/>
              </a:ext>
            </a:extLst>
          </p:cNvPr>
          <p:cNvSpPr/>
          <p:nvPr/>
        </p:nvSpPr>
        <p:spPr>
          <a:xfrm>
            <a:off x="4040577" y="4643057"/>
            <a:ext cx="4176656" cy="461665"/>
          </a:xfrm>
          <a:prstGeom prst="rect">
            <a:avLst/>
          </a:prstGeom>
        </p:spPr>
        <p:txBody>
          <a:bodyPr wrap="none">
            <a:spAutoFit/>
          </a:bodyPr>
          <a:lstStyle/>
          <a:p>
            <a:r>
              <a:rPr lang="en-GB" sz="2400" dirty="0"/>
              <a:t>Acting as a personal assistant</a:t>
            </a:r>
          </a:p>
        </p:txBody>
      </p:sp>
      <p:sp>
        <p:nvSpPr>
          <p:cNvPr id="45" name="Rectangle 44">
            <a:extLst>
              <a:ext uri="{FF2B5EF4-FFF2-40B4-BE49-F238E27FC236}">
                <a16:creationId xmlns:a16="http://schemas.microsoft.com/office/drawing/2014/main" id="{613BB259-8606-47DC-81C5-CEC334F9FEB6}"/>
              </a:ext>
            </a:extLst>
          </p:cNvPr>
          <p:cNvSpPr/>
          <p:nvPr/>
        </p:nvSpPr>
        <p:spPr>
          <a:xfrm>
            <a:off x="4040577" y="5196922"/>
            <a:ext cx="4319580" cy="461665"/>
          </a:xfrm>
          <a:prstGeom prst="rect">
            <a:avLst/>
          </a:prstGeom>
        </p:spPr>
        <p:txBody>
          <a:bodyPr wrap="none">
            <a:spAutoFit/>
          </a:bodyPr>
          <a:lstStyle/>
          <a:p>
            <a:r>
              <a:rPr lang="en-GB" sz="2400" dirty="0"/>
              <a:t>Dealing with standard queries</a:t>
            </a:r>
          </a:p>
        </p:txBody>
      </p:sp>
      <p:sp>
        <p:nvSpPr>
          <p:cNvPr id="46" name="Slide Number Placeholder 14">
            <a:extLst>
              <a:ext uri="{FF2B5EF4-FFF2-40B4-BE49-F238E27FC236}">
                <a16:creationId xmlns:a16="http://schemas.microsoft.com/office/drawing/2014/main" id="{2A3C6469-6082-41E4-9015-668E607A587E}"/>
              </a:ext>
            </a:extLst>
          </p:cNvPr>
          <p:cNvSpPr txBox="1">
            <a:spLocks/>
          </p:cNvSpPr>
          <p:nvPr/>
        </p:nvSpPr>
        <p:spPr>
          <a:xfrm>
            <a:off x="11684000" y="6423652"/>
            <a:ext cx="43697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24</a:t>
            </a:r>
          </a:p>
        </p:txBody>
      </p:sp>
      <p:sp>
        <p:nvSpPr>
          <p:cNvPr id="3" name="TextBox 2">
            <a:extLst>
              <a:ext uri="{FF2B5EF4-FFF2-40B4-BE49-F238E27FC236}">
                <a16:creationId xmlns:a16="http://schemas.microsoft.com/office/drawing/2014/main" id="{1C4C9BE2-D075-4E13-8EAB-7647BF4F7146}"/>
              </a:ext>
            </a:extLst>
          </p:cNvPr>
          <p:cNvSpPr txBox="1"/>
          <p:nvPr/>
        </p:nvSpPr>
        <p:spPr>
          <a:xfrm>
            <a:off x="3597319" y="2360819"/>
            <a:ext cx="5190422" cy="1200329"/>
          </a:xfrm>
          <a:prstGeom prst="rect">
            <a:avLst/>
          </a:prstGeom>
          <a:noFill/>
        </p:spPr>
        <p:txBody>
          <a:bodyPr wrap="square" rtlCol="0">
            <a:spAutoFit/>
          </a:bodyPr>
          <a:lstStyle/>
          <a:p>
            <a:pPr algn="ctr"/>
            <a:r>
              <a:rPr lang="en-GB" sz="3600" b="1" dirty="0"/>
              <a:t>Why a chatbot and AI agents are needed?</a:t>
            </a:r>
          </a:p>
        </p:txBody>
      </p:sp>
    </p:spTree>
    <p:extLst>
      <p:ext uri="{BB962C8B-B14F-4D97-AF65-F5344CB8AC3E}">
        <p14:creationId xmlns:p14="http://schemas.microsoft.com/office/powerpoint/2010/main" val="37981608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1A910B-CEDD-4F38-B788-96DE40B4C3B7}"/>
              </a:ext>
            </a:extLst>
          </p:cNvPr>
          <p:cNvSpPr/>
          <p:nvPr/>
        </p:nvSpPr>
        <p:spPr>
          <a:xfrm>
            <a:off x="0" y="-20996"/>
            <a:ext cx="12192000" cy="6899991"/>
          </a:xfrm>
          <a:prstGeom prst="rect">
            <a:avLst/>
          </a:prstGeom>
          <a:blipFill dpi="0" rotWithShape="1">
            <a:blip r:embed="rId3">
              <a:alphaModFix amt="12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AA6D0246-1DAA-407D-BED5-753C8624EF8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flipH="1">
            <a:off x="6096000" y="-6482"/>
            <a:ext cx="6894817" cy="6851502"/>
          </a:xfrm>
          <a:prstGeom prst="rect">
            <a:avLst/>
          </a:prstGeom>
          <a:ln w="228600" cap="sq" cmpd="thickThin">
            <a:noFill/>
            <a:prstDash val="solid"/>
            <a:miter lim="800000"/>
          </a:ln>
          <a:effectLst>
            <a:innerShdw blurRad="76200">
              <a:srgbClr val="000000"/>
            </a:innerShdw>
          </a:effectLst>
        </p:spPr>
      </p:pic>
      <p:pic>
        <p:nvPicPr>
          <p:cNvPr id="21" name="Picture 20">
            <a:extLst>
              <a:ext uri="{FF2B5EF4-FFF2-40B4-BE49-F238E27FC236}">
                <a16:creationId xmlns:a16="http://schemas.microsoft.com/office/drawing/2014/main" id="{2CDC5248-1E19-4F35-A1E2-4D41168F78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069" y="2579807"/>
            <a:ext cx="3719014" cy="4279728"/>
          </a:xfrm>
          <a:prstGeom prst="rect">
            <a:avLst/>
          </a:prstGeom>
        </p:spPr>
      </p:pic>
      <p:sp>
        <p:nvSpPr>
          <p:cNvPr id="20" name="Text Placeholder 13">
            <a:extLst>
              <a:ext uri="{FF2B5EF4-FFF2-40B4-BE49-F238E27FC236}">
                <a16:creationId xmlns:a16="http://schemas.microsoft.com/office/drawing/2014/main" id="{6EA994E1-535D-4F18-B5FA-CAF6410C0B77}"/>
              </a:ext>
            </a:extLst>
          </p:cNvPr>
          <p:cNvSpPr txBox="1">
            <a:spLocks/>
          </p:cNvSpPr>
          <p:nvPr/>
        </p:nvSpPr>
        <p:spPr>
          <a:xfrm>
            <a:off x="159770" y="264603"/>
            <a:ext cx="5315988" cy="316439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800" dirty="0">
                <a:solidFill>
                  <a:schemeClr val="tx1">
                    <a:lumMod val="95000"/>
                    <a:lumOff val="5000"/>
                  </a:schemeClr>
                </a:solidFill>
              </a:rPr>
              <a:t>Thank you for your time</a:t>
            </a:r>
          </a:p>
          <a:p>
            <a:pPr algn="ctr"/>
            <a:endParaRPr lang="en-US" sz="4800" dirty="0">
              <a:solidFill>
                <a:schemeClr val="tx1">
                  <a:lumMod val="95000"/>
                  <a:lumOff val="5000"/>
                </a:schemeClr>
              </a:solidFill>
            </a:endParaRPr>
          </a:p>
          <a:p>
            <a:pPr algn="ctr"/>
            <a:r>
              <a:rPr lang="en-US" sz="4800" dirty="0">
                <a:solidFill>
                  <a:schemeClr val="tx1">
                    <a:lumMod val="95000"/>
                    <a:lumOff val="5000"/>
                  </a:schemeClr>
                </a:solidFill>
              </a:rPr>
              <a:t>Any questions?</a:t>
            </a:r>
          </a:p>
        </p:txBody>
      </p:sp>
      <p:pic>
        <p:nvPicPr>
          <p:cNvPr id="5" name="Picture 4">
            <a:extLst>
              <a:ext uri="{FF2B5EF4-FFF2-40B4-BE49-F238E27FC236}">
                <a16:creationId xmlns:a16="http://schemas.microsoft.com/office/drawing/2014/main" id="{87FAE63B-C04D-4BD3-A94A-7CEA8BF57F30}"/>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sp>
        <p:nvSpPr>
          <p:cNvPr id="8" name="Slide Number Placeholder 14">
            <a:extLst>
              <a:ext uri="{FF2B5EF4-FFF2-40B4-BE49-F238E27FC236}">
                <a16:creationId xmlns:a16="http://schemas.microsoft.com/office/drawing/2014/main" id="{3892995C-CF64-4CA6-9872-748E7D7D21E8}"/>
              </a:ext>
            </a:extLst>
          </p:cNvPr>
          <p:cNvSpPr txBox="1">
            <a:spLocks/>
          </p:cNvSpPr>
          <p:nvPr/>
        </p:nvSpPr>
        <p:spPr>
          <a:xfrm>
            <a:off x="11684000" y="6423652"/>
            <a:ext cx="43697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25</a:t>
            </a:r>
            <a:endParaRPr lang="en-US" dirty="0"/>
          </a:p>
        </p:txBody>
      </p:sp>
    </p:spTree>
    <p:extLst>
      <p:ext uri="{BB962C8B-B14F-4D97-AF65-F5344CB8AC3E}">
        <p14:creationId xmlns:p14="http://schemas.microsoft.com/office/powerpoint/2010/main" val="28499788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1A910B-CEDD-4F38-B788-96DE40B4C3B7}"/>
              </a:ext>
            </a:extLst>
          </p:cNvPr>
          <p:cNvSpPr/>
          <p:nvPr/>
        </p:nvSpPr>
        <p:spPr>
          <a:xfrm>
            <a:off x="0" y="-66433"/>
            <a:ext cx="12192000" cy="6899991"/>
          </a:xfrm>
          <a:prstGeom prst="rect">
            <a:avLst/>
          </a:prstGeom>
          <a:blipFill dpi="0" rotWithShape="1">
            <a:blip r:embed="rId3">
              <a:alphaModFix amt="12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87FAE63B-C04D-4BD3-A94A-7CEA8BF57F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sp>
        <p:nvSpPr>
          <p:cNvPr id="8" name="Slide Number Placeholder 14">
            <a:extLst>
              <a:ext uri="{FF2B5EF4-FFF2-40B4-BE49-F238E27FC236}">
                <a16:creationId xmlns:a16="http://schemas.microsoft.com/office/drawing/2014/main" id="{3892995C-CF64-4CA6-9872-748E7D7D21E8}"/>
              </a:ext>
            </a:extLst>
          </p:cNvPr>
          <p:cNvSpPr txBox="1">
            <a:spLocks/>
          </p:cNvSpPr>
          <p:nvPr/>
        </p:nvSpPr>
        <p:spPr>
          <a:xfrm>
            <a:off x="11684000" y="6423652"/>
            <a:ext cx="43697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25</a:t>
            </a:r>
            <a:endParaRPr lang="en-US" dirty="0"/>
          </a:p>
        </p:txBody>
      </p:sp>
      <p:sp>
        <p:nvSpPr>
          <p:cNvPr id="9" name="Text Placeholder 13">
            <a:extLst>
              <a:ext uri="{FF2B5EF4-FFF2-40B4-BE49-F238E27FC236}">
                <a16:creationId xmlns:a16="http://schemas.microsoft.com/office/drawing/2014/main" id="{CC57C4D1-3371-4F3F-83AE-BE41AF2108D7}"/>
              </a:ext>
            </a:extLst>
          </p:cNvPr>
          <p:cNvSpPr txBox="1">
            <a:spLocks/>
          </p:cNvSpPr>
          <p:nvPr/>
        </p:nvSpPr>
        <p:spPr>
          <a:xfrm>
            <a:off x="159770" y="161242"/>
            <a:ext cx="7345435" cy="70917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chemeClr val="tx1">
                    <a:lumMod val="95000"/>
                    <a:lumOff val="5000"/>
                  </a:schemeClr>
                </a:solidFill>
              </a:rPr>
              <a:t>References Page 1</a:t>
            </a:r>
          </a:p>
        </p:txBody>
      </p:sp>
      <p:sp>
        <p:nvSpPr>
          <p:cNvPr id="10" name="Rectangle 9">
            <a:extLst>
              <a:ext uri="{FF2B5EF4-FFF2-40B4-BE49-F238E27FC236}">
                <a16:creationId xmlns:a16="http://schemas.microsoft.com/office/drawing/2014/main" id="{AED3C035-8F5A-42AD-9A5D-E0BA3056AB18}"/>
              </a:ext>
            </a:extLst>
          </p:cNvPr>
          <p:cNvSpPr/>
          <p:nvPr/>
        </p:nvSpPr>
        <p:spPr>
          <a:xfrm>
            <a:off x="191384" y="751344"/>
            <a:ext cx="12000616" cy="5355312"/>
          </a:xfrm>
          <a:prstGeom prst="rect">
            <a:avLst/>
          </a:prstGeom>
        </p:spPr>
        <p:txBody>
          <a:bodyPr wrap="square">
            <a:spAutoFit/>
          </a:bodyPr>
          <a:lstStyle/>
          <a:p>
            <a:pPr marL="342900" indent="-342900">
              <a:buAutoNum type="arabicPeriod"/>
            </a:pPr>
            <a:r>
              <a:rPr lang="en-GB" dirty="0"/>
              <a:t>First set of background images, </a:t>
            </a:r>
            <a:r>
              <a:rPr lang="en-GB" b="1" dirty="0"/>
              <a:t>slides 1-8, </a:t>
            </a:r>
            <a:r>
              <a:rPr lang="en-GB" dirty="0"/>
              <a:t>www.wallpapervortex.com. 2018. </a:t>
            </a:r>
            <a:r>
              <a:rPr lang="en-GB" i="1" dirty="0" err="1"/>
              <a:t>wallpapervortex</a:t>
            </a:r>
            <a:r>
              <a:rPr lang="en-GB" i="1" dirty="0"/>
              <a:t> white space background</a:t>
            </a:r>
            <a:r>
              <a:rPr lang="en-GB" dirty="0"/>
              <a:t>. [ONLINE] Available at: https://www.wallpapervortex.com/wallpaper-20503_3d_space_scene_white_white_3d__space_scene.html#.Wu9AF4gvyUk. [Accessed 1 April 2018].</a:t>
            </a:r>
            <a:endParaRPr lang="en-GB" b="1" dirty="0"/>
          </a:p>
          <a:p>
            <a:pPr marL="342900" indent="-342900">
              <a:buAutoNum type="arabicPeriod"/>
            </a:pPr>
            <a:endParaRPr lang="en-GB" b="1" dirty="0"/>
          </a:p>
          <a:p>
            <a:pPr marL="342900" indent="-342900">
              <a:buAutoNum type="arabicPeriod"/>
            </a:pPr>
            <a:r>
              <a:rPr lang="en-GB" dirty="0"/>
              <a:t>Slides 1-25 NTU logo, www.trentstudents.org. 2018. </a:t>
            </a:r>
            <a:r>
              <a:rPr lang="en-GB" i="1" dirty="0"/>
              <a:t>NTU Active Membership</a:t>
            </a:r>
            <a:r>
              <a:rPr lang="en-GB" dirty="0"/>
              <a:t>. [ONLINE] Available at: https://www.trentstudents.org/resources/ntu-active-membership-t-cs. [Accessed 7 April 2018]</a:t>
            </a:r>
          </a:p>
          <a:p>
            <a:pPr marL="342900" indent="-342900">
              <a:buAutoNum type="arabicPeriod"/>
            </a:pPr>
            <a:endParaRPr lang="en-GB" dirty="0"/>
          </a:p>
          <a:p>
            <a:pPr marL="342900" indent="-342900">
              <a:buAutoNum type="arabicPeriod"/>
            </a:pPr>
            <a:r>
              <a:rPr lang="en-GB" dirty="0"/>
              <a:t>Front page Ava female image, Also figure 8 on slide 9, Also used on slide 26, www.flickr.com. 2018. </a:t>
            </a:r>
            <a:r>
              <a:rPr lang="en-GB" i="1" dirty="0"/>
              <a:t>Ex Machina 02</a:t>
            </a:r>
            <a:r>
              <a:rPr lang="en-GB" dirty="0"/>
              <a:t>. [ONLINE] Available at: https://www.flickr.com/photos/stevetroughton/16477163443/in/photolist-87Pv9Z-oBBNz6-qtGA6u-pPgK6C-r72LCT-rLs1it-qtGACm-qtPHix-qtGzam-qLcrDj-qtRdVV-qLgGT2-qtRedD-qHYU1u-s3PzpX-82RYJ7-4t5B56-eiLwW2-eiLyL2-eiSe3E-eiLvVB-eiLAJT-eiSkTq-eiShDJ-eiSmP9-eiSm13-eiL. [Accessed 10 April 2018].</a:t>
            </a:r>
          </a:p>
          <a:p>
            <a:pPr marL="342900" indent="-342900">
              <a:buAutoNum type="arabicPeriod"/>
            </a:pPr>
            <a:endParaRPr lang="en-GB" dirty="0"/>
          </a:p>
          <a:p>
            <a:pPr marL="342900" indent="-342900">
              <a:buAutoNum type="arabicPeriod"/>
            </a:pPr>
            <a:r>
              <a:rPr lang="en-GB" dirty="0"/>
              <a:t>Front page Ava male image, Also figure 9 on slide 10, Also on slide 16 figure 18, Also used on slide 26 www.pinimg.com. 2018. </a:t>
            </a:r>
            <a:r>
              <a:rPr lang="en-GB" i="1" dirty="0"/>
              <a:t>Image of male robot</a:t>
            </a:r>
            <a:r>
              <a:rPr lang="en-GB" dirty="0"/>
              <a:t>. [ONLINE] Available at: https://i.pinimg.com/236x/7d/9d/7a/7d9d7a2fb046c0cccb759600c7ccfdf0.jpg. [Accessed 12 April 2018].</a:t>
            </a:r>
          </a:p>
          <a:p>
            <a:pPr marL="342900" indent="-342900">
              <a:buAutoNum type="arabicPeriod"/>
            </a:pPr>
            <a:endParaRPr lang="en-GB" dirty="0"/>
          </a:p>
          <a:p>
            <a:pPr marL="342900" indent="-342900">
              <a:buFontTx/>
              <a:buAutoNum type="arabicPeriod"/>
            </a:pPr>
            <a:r>
              <a:rPr lang="en-GB" dirty="0"/>
              <a:t>Phone case PNG image behind </a:t>
            </a:r>
            <a:r>
              <a:rPr lang="en-GB" b="1" dirty="0"/>
              <a:t>Figure 2: </a:t>
            </a:r>
            <a:r>
              <a:rPr lang="en-GB" dirty="0"/>
              <a:t>Ava on phone, www.commons.wikimedia.org. 2018. </a:t>
            </a:r>
            <a:r>
              <a:rPr lang="en-GB" i="1" dirty="0"/>
              <a:t>File:IPhone X.png</a:t>
            </a:r>
            <a:r>
              <a:rPr lang="en-GB" dirty="0"/>
              <a:t>. [ONLINE] Available at: https://commons.wikimedia.org/wiki/File:IPhone_X.png. [Accessed 12 April 2018].</a:t>
            </a:r>
          </a:p>
        </p:txBody>
      </p:sp>
    </p:spTree>
    <p:extLst>
      <p:ext uri="{BB962C8B-B14F-4D97-AF65-F5344CB8AC3E}">
        <p14:creationId xmlns:p14="http://schemas.microsoft.com/office/powerpoint/2010/main" val="7598105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1A910B-CEDD-4F38-B788-96DE40B4C3B7}"/>
              </a:ext>
            </a:extLst>
          </p:cNvPr>
          <p:cNvSpPr/>
          <p:nvPr/>
        </p:nvSpPr>
        <p:spPr>
          <a:xfrm>
            <a:off x="0" y="-20996"/>
            <a:ext cx="12192000" cy="6899991"/>
          </a:xfrm>
          <a:prstGeom prst="rect">
            <a:avLst/>
          </a:prstGeom>
          <a:blipFill dpi="0" rotWithShape="1">
            <a:blip r:embed="rId3">
              <a:alphaModFix amt="12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87FAE63B-C04D-4BD3-A94A-7CEA8BF57F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sp>
        <p:nvSpPr>
          <p:cNvPr id="8" name="Slide Number Placeholder 14">
            <a:extLst>
              <a:ext uri="{FF2B5EF4-FFF2-40B4-BE49-F238E27FC236}">
                <a16:creationId xmlns:a16="http://schemas.microsoft.com/office/drawing/2014/main" id="{3892995C-CF64-4CA6-9872-748E7D7D21E8}"/>
              </a:ext>
            </a:extLst>
          </p:cNvPr>
          <p:cNvSpPr txBox="1">
            <a:spLocks/>
          </p:cNvSpPr>
          <p:nvPr/>
        </p:nvSpPr>
        <p:spPr>
          <a:xfrm>
            <a:off x="11684000" y="6423652"/>
            <a:ext cx="43697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25</a:t>
            </a:r>
            <a:endParaRPr lang="en-US" dirty="0"/>
          </a:p>
        </p:txBody>
      </p:sp>
      <p:sp>
        <p:nvSpPr>
          <p:cNvPr id="9" name="Text Placeholder 13">
            <a:extLst>
              <a:ext uri="{FF2B5EF4-FFF2-40B4-BE49-F238E27FC236}">
                <a16:creationId xmlns:a16="http://schemas.microsoft.com/office/drawing/2014/main" id="{CC57C4D1-3371-4F3F-83AE-BE41AF2108D7}"/>
              </a:ext>
            </a:extLst>
          </p:cNvPr>
          <p:cNvSpPr txBox="1">
            <a:spLocks/>
          </p:cNvSpPr>
          <p:nvPr/>
        </p:nvSpPr>
        <p:spPr>
          <a:xfrm>
            <a:off x="-1704657" y="79511"/>
            <a:ext cx="7084178" cy="70917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tx1">
                    <a:lumMod val="95000"/>
                    <a:lumOff val="5000"/>
                  </a:schemeClr>
                </a:solidFill>
              </a:rPr>
              <a:t>References Page 2</a:t>
            </a:r>
          </a:p>
        </p:txBody>
      </p:sp>
      <p:sp>
        <p:nvSpPr>
          <p:cNvPr id="10" name="Rectangle 9">
            <a:extLst>
              <a:ext uri="{FF2B5EF4-FFF2-40B4-BE49-F238E27FC236}">
                <a16:creationId xmlns:a16="http://schemas.microsoft.com/office/drawing/2014/main" id="{AED3C035-8F5A-42AD-9A5D-E0BA3056AB18}"/>
              </a:ext>
            </a:extLst>
          </p:cNvPr>
          <p:cNvSpPr/>
          <p:nvPr/>
        </p:nvSpPr>
        <p:spPr>
          <a:xfrm>
            <a:off x="191613" y="602468"/>
            <a:ext cx="11929364" cy="5909310"/>
          </a:xfrm>
          <a:prstGeom prst="rect">
            <a:avLst/>
          </a:prstGeom>
        </p:spPr>
        <p:txBody>
          <a:bodyPr wrap="square">
            <a:spAutoFit/>
          </a:bodyPr>
          <a:lstStyle/>
          <a:p>
            <a:pPr marL="342900" indent="-342900">
              <a:buFont typeface="+mj-lt"/>
              <a:buAutoNum type="arabicPeriod" startAt="6"/>
            </a:pPr>
            <a:r>
              <a:rPr lang="en-GB" dirty="0"/>
              <a:t>Mac background cased around </a:t>
            </a:r>
            <a:r>
              <a:rPr lang="en-GB" b="1" dirty="0"/>
              <a:t>Figure 3: </a:t>
            </a:r>
            <a:r>
              <a:rPr lang="en-GB" dirty="0"/>
              <a:t>Ava on laptop, www.pngmart.com. 2018. </a:t>
            </a:r>
            <a:r>
              <a:rPr lang="en-GB" i="1" dirty="0" err="1"/>
              <a:t>Macbook</a:t>
            </a:r>
            <a:r>
              <a:rPr lang="en-GB" i="1" dirty="0"/>
              <a:t> PNG</a:t>
            </a:r>
            <a:r>
              <a:rPr lang="en-GB" dirty="0"/>
              <a:t>. [ONLINE] Available at: http://www.pngmart.com/image/tag/macbook. [Accessed 1 May 2018].</a:t>
            </a:r>
          </a:p>
          <a:p>
            <a:pPr marL="342900" indent="-342900">
              <a:buFont typeface="+mj-lt"/>
              <a:buAutoNum type="arabicPeriod" startAt="6"/>
            </a:pPr>
            <a:endParaRPr lang="en-GB" dirty="0"/>
          </a:p>
          <a:p>
            <a:pPr marL="342900" indent="-342900">
              <a:buFont typeface="+mj-lt"/>
              <a:buAutoNum type="arabicPeriod" startAt="6"/>
            </a:pPr>
            <a:r>
              <a:rPr lang="en-GB" dirty="0"/>
              <a:t>Figure 4 on slide 6 Rose / Figure 6 on slide 7 Rose, www.i-programmer.info. 2018. </a:t>
            </a:r>
            <a:r>
              <a:rPr lang="en-GB" i="1" dirty="0"/>
              <a:t>Rose wins </a:t>
            </a:r>
            <a:r>
              <a:rPr lang="en-GB" i="1" dirty="0" err="1"/>
              <a:t>Loebner</a:t>
            </a:r>
            <a:r>
              <a:rPr lang="en-GB" dirty="0"/>
              <a:t>. [ONLINE] Available at: http://www.i-programmer.info/news/105-artificial-intelligence/9019-rose-wins-loebner-bronze.html. [Accessed 1 May 2018].</a:t>
            </a:r>
          </a:p>
          <a:p>
            <a:pPr marL="342900" indent="-342900">
              <a:buFont typeface="+mj-lt"/>
              <a:buAutoNum type="arabicPeriod" startAt="6"/>
            </a:pPr>
            <a:endParaRPr lang="en-GB" dirty="0"/>
          </a:p>
          <a:p>
            <a:pPr marL="342900" indent="-342900">
              <a:buFont typeface="+mj-lt"/>
              <a:buAutoNum type="arabicPeriod" startAt="6"/>
            </a:pPr>
            <a:r>
              <a:rPr lang="en-GB" dirty="0"/>
              <a:t>Figure 5 on slide 6 </a:t>
            </a:r>
            <a:r>
              <a:rPr lang="en-GB" dirty="0" err="1"/>
              <a:t>Mitsuku</a:t>
            </a:r>
            <a:r>
              <a:rPr lang="en-GB" dirty="0"/>
              <a:t> / Figure 7 on slide 8 </a:t>
            </a:r>
            <a:r>
              <a:rPr lang="en-GB" dirty="0" err="1"/>
              <a:t>Mitsuku</a:t>
            </a:r>
            <a:r>
              <a:rPr lang="en-GB" dirty="0"/>
              <a:t>, www.square-bear.co.uk. 2018. </a:t>
            </a:r>
            <a:r>
              <a:rPr lang="en-GB" i="1" dirty="0" err="1"/>
              <a:t>Mitsuku</a:t>
            </a:r>
            <a:r>
              <a:rPr lang="en-GB" i="1" dirty="0"/>
              <a:t> chat</a:t>
            </a:r>
            <a:r>
              <a:rPr lang="en-GB" dirty="0"/>
              <a:t>. [ONLINE] Available at: http://www.square-bear.co.uk/mitsuku/home.htm. [Accessed 1 May 2018].</a:t>
            </a:r>
          </a:p>
          <a:p>
            <a:pPr marL="342900" indent="-342900">
              <a:buFont typeface="+mj-lt"/>
              <a:buAutoNum type="arabicPeriod" startAt="6"/>
            </a:pPr>
            <a:endParaRPr lang="en-GB" dirty="0"/>
          </a:p>
          <a:p>
            <a:pPr marL="342900" indent="-342900">
              <a:buFont typeface="+mj-lt"/>
              <a:buAutoNum type="arabicPeriod" startAt="6"/>
            </a:pPr>
            <a:r>
              <a:rPr lang="en-GB" dirty="0"/>
              <a:t>Slide 11 figure 10 </a:t>
            </a:r>
            <a:r>
              <a:rPr lang="en-GB" dirty="0" err="1"/>
              <a:t>Mitsuku</a:t>
            </a:r>
            <a:r>
              <a:rPr lang="en-GB" dirty="0"/>
              <a:t> being used to search, www.square-bear.co.uk. 2018. </a:t>
            </a:r>
            <a:r>
              <a:rPr lang="en-GB" i="1" dirty="0" err="1"/>
              <a:t>Mitsuku</a:t>
            </a:r>
            <a:r>
              <a:rPr lang="en-GB" i="1" dirty="0"/>
              <a:t> chat</a:t>
            </a:r>
            <a:r>
              <a:rPr lang="en-GB" dirty="0"/>
              <a:t>. [ONLINE] Available at: http://www.square-bear.co.uk/mitsuku/home.htm. [Accessed 1 May 2018].</a:t>
            </a:r>
          </a:p>
          <a:p>
            <a:pPr marL="342900" indent="-342900">
              <a:buFont typeface="+mj-lt"/>
              <a:buAutoNum type="arabicPeriod" startAt="6"/>
            </a:pPr>
            <a:endParaRPr lang="en-GB" dirty="0"/>
          </a:p>
          <a:p>
            <a:pPr marL="342900" indent="-342900">
              <a:buFont typeface="+mj-lt"/>
              <a:buAutoNum type="arabicPeriod" startAt="6"/>
            </a:pPr>
            <a:r>
              <a:rPr lang="en-GB" dirty="0"/>
              <a:t>Slide 13 figure 13 </a:t>
            </a:r>
            <a:r>
              <a:rPr lang="en-GB" dirty="0" err="1"/>
              <a:t>Mitsuku</a:t>
            </a:r>
            <a:r>
              <a:rPr lang="en-GB" dirty="0"/>
              <a:t> being used for response, www.square-bear.co.uk. 2018. </a:t>
            </a:r>
            <a:r>
              <a:rPr lang="en-GB" i="1" dirty="0" err="1"/>
              <a:t>Mitsuku</a:t>
            </a:r>
            <a:r>
              <a:rPr lang="en-GB" i="1" dirty="0"/>
              <a:t> chat</a:t>
            </a:r>
            <a:r>
              <a:rPr lang="en-GB" dirty="0"/>
              <a:t>. [ONLINE] Available at: http://www.square-bear.co.uk/mitsuku/home.htm. [Accessed 1 May 2018].</a:t>
            </a:r>
          </a:p>
          <a:p>
            <a:pPr marL="342900" indent="-342900">
              <a:buFont typeface="+mj-lt"/>
              <a:buAutoNum type="arabicPeriod" startAt="6"/>
            </a:pPr>
            <a:endParaRPr lang="en-GB" dirty="0"/>
          </a:p>
          <a:p>
            <a:pPr marL="342900" indent="-342900">
              <a:buFont typeface="+mj-lt"/>
              <a:buAutoNum type="arabicPeriod" startAt="6"/>
            </a:pPr>
            <a:r>
              <a:rPr lang="en-GB" dirty="0"/>
              <a:t>Slide 15 figure 16 </a:t>
            </a:r>
            <a:r>
              <a:rPr lang="en-GB" dirty="0" err="1"/>
              <a:t>Mitsuku</a:t>
            </a:r>
            <a:r>
              <a:rPr lang="en-GB" dirty="0"/>
              <a:t> website, www.square-bear.co.uk. 2018. </a:t>
            </a:r>
            <a:r>
              <a:rPr lang="en-GB" i="1" dirty="0" err="1"/>
              <a:t>Mitsuku</a:t>
            </a:r>
            <a:r>
              <a:rPr lang="en-GB" i="1" dirty="0"/>
              <a:t> chat</a:t>
            </a:r>
            <a:r>
              <a:rPr lang="en-GB" dirty="0"/>
              <a:t>. [ONLINE] Available at: http://www.square-bear.co.uk/mitsuku/home.htm. [Accessed 1 May 2018].</a:t>
            </a:r>
          </a:p>
          <a:p>
            <a:pPr marL="342900" indent="-342900">
              <a:buFont typeface="+mj-lt"/>
              <a:buAutoNum type="arabicPeriod" startAt="6"/>
            </a:pPr>
            <a:endParaRPr lang="en-GB" dirty="0"/>
          </a:p>
          <a:p>
            <a:pPr marL="342900" indent="-342900">
              <a:buFont typeface="+mj-lt"/>
              <a:buAutoNum type="arabicPeriod" startAt="6"/>
            </a:pPr>
            <a:r>
              <a:rPr lang="en-GB" dirty="0"/>
              <a:t>Java logo slide 17, www.diylogodesigns.co.uk. 2018. </a:t>
            </a:r>
            <a:r>
              <a:rPr lang="en-GB" i="1" dirty="0"/>
              <a:t>Java logo</a:t>
            </a:r>
            <a:r>
              <a:rPr lang="en-GB" dirty="0"/>
              <a:t>. [ONLINE] Available at: http://diylogodesigns.com/blog/java-logo-png-transparent-background-download/. [Accessed 1 May 2018].</a:t>
            </a:r>
          </a:p>
        </p:txBody>
      </p:sp>
    </p:spTree>
    <p:extLst>
      <p:ext uri="{BB962C8B-B14F-4D97-AF65-F5344CB8AC3E}">
        <p14:creationId xmlns:p14="http://schemas.microsoft.com/office/powerpoint/2010/main" val="17895588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956ED4D-6DBB-4463-A9A9-1DA515A264C5}"/>
              </a:ext>
            </a:extLst>
          </p:cNvPr>
          <p:cNvSpPr/>
          <p:nvPr/>
        </p:nvSpPr>
        <p:spPr>
          <a:xfrm>
            <a:off x="0" y="-9939"/>
            <a:ext cx="12226061" cy="6858000"/>
          </a:xfrm>
          <a:prstGeom prst="rect">
            <a:avLst/>
          </a:prstGeom>
          <a:blipFill dpi="0" rotWithShape="1">
            <a:blip r:embed="rId3">
              <a:alphaModFix amt="2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A85F7E0E-0691-400A-94E4-DFD0840C0AC7}"/>
              </a:ext>
            </a:extLst>
          </p:cNvPr>
          <p:cNvSpPr/>
          <p:nvPr/>
        </p:nvSpPr>
        <p:spPr>
          <a:xfrm>
            <a:off x="0" y="-111827"/>
            <a:ext cx="12210224"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16" name="Text Placeholder 1">
            <a:extLst>
              <a:ext uri="{FF2B5EF4-FFF2-40B4-BE49-F238E27FC236}">
                <a16:creationId xmlns:a16="http://schemas.microsoft.com/office/drawing/2014/main" id="{E299614B-D9AD-4F13-8C71-62D3270CE30B}"/>
              </a:ext>
            </a:extLst>
          </p:cNvPr>
          <p:cNvSpPr txBox="1">
            <a:spLocks/>
          </p:cNvSpPr>
          <p:nvPr/>
        </p:nvSpPr>
        <p:spPr>
          <a:xfrm>
            <a:off x="4258026" y="364960"/>
            <a:ext cx="3426051" cy="11581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3600" spc="-150" dirty="0">
                <a:solidFill>
                  <a:schemeClr val="bg1"/>
                </a:solidFill>
              </a:rPr>
              <a:t>Projects Aim and Objectives</a:t>
            </a:r>
          </a:p>
        </p:txBody>
      </p:sp>
      <p:pic>
        <p:nvPicPr>
          <p:cNvPr id="27" name="Picture 26">
            <a:extLst>
              <a:ext uri="{FF2B5EF4-FFF2-40B4-BE49-F238E27FC236}">
                <a16:creationId xmlns:a16="http://schemas.microsoft.com/office/drawing/2014/main" id="{C46097F0-A894-4988-8E50-30073BBD813A}"/>
              </a:ext>
            </a:extLst>
          </p:cNvPr>
          <p:cNvPicPr/>
          <p:nvPr/>
        </p:nvPicPr>
        <p:blipFill>
          <a:blip r:embed="rId4" cstate="screen">
            <a:extLst>
              <a:ext uri="{28A0092B-C50C-407E-A947-70E740481C1C}">
                <a14:useLocalDpi xmlns:a14="http://schemas.microsoft.com/office/drawing/2010/main" val="0"/>
              </a:ext>
            </a:extLst>
          </a:blip>
          <a:stretch>
            <a:fillRect/>
          </a:stretch>
        </p:blipFill>
        <p:spPr>
          <a:xfrm>
            <a:off x="11184292" y="-11070"/>
            <a:ext cx="752475" cy="752475"/>
          </a:xfrm>
          <a:prstGeom prst="rect">
            <a:avLst/>
          </a:prstGeom>
        </p:spPr>
      </p:pic>
      <p:pic>
        <p:nvPicPr>
          <p:cNvPr id="29" name="Picture 28">
            <a:extLst>
              <a:ext uri="{FF2B5EF4-FFF2-40B4-BE49-F238E27FC236}">
                <a16:creationId xmlns:a16="http://schemas.microsoft.com/office/drawing/2014/main" id="{80D537A2-C625-4529-90F0-5D3F08F3788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graphicFrame>
        <p:nvGraphicFramePr>
          <p:cNvPr id="11" name="Table 10">
            <a:extLst>
              <a:ext uri="{FF2B5EF4-FFF2-40B4-BE49-F238E27FC236}">
                <a16:creationId xmlns:a16="http://schemas.microsoft.com/office/drawing/2014/main" id="{492B42DC-954E-4E67-889B-B1855901D328}"/>
              </a:ext>
            </a:extLst>
          </p:cNvPr>
          <p:cNvGraphicFramePr>
            <a:graphicFrameLocks noGrp="1"/>
          </p:cNvGraphicFramePr>
          <p:nvPr>
            <p:extLst>
              <p:ext uri="{D42A27DB-BD31-4B8C-83A1-F6EECF244321}">
                <p14:modId xmlns:p14="http://schemas.microsoft.com/office/powerpoint/2010/main" val="848907312"/>
              </p:ext>
            </p:extLst>
          </p:nvPr>
        </p:nvGraphicFramePr>
        <p:xfrm>
          <a:off x="3168481" y="2905441"/>
          <a:ext cx="5889098" cy="2560320"/>
        </p:xfrm>
        <a:graphic>
          <a:graphicData uri="http://schemas.openxmlformats.org/drawingml/2006/table">
            <a:tbl>
              <a:tblPr firstRow="1" bandRow="1">
                <a:tableStyleId>{85BE263C-DBD7-4A20-BB59-AAB30ACAA65A}</a:tableStyleId>
              </a:tblPr>
              <a:tblGrid>
                <a:gridCol w="2944549">
                  <a:extLst>
                    <a:ext uri="{9D8B030D-6E8A-4147-A177-3AD203B41FA5}">
                      <a16:colId xmlns:a16="http://schemas.microsoft.com/office/drawing/2014/main" val="20000"/>
                    </a:ext>
                  </a:extLst>
                </a:gridCol>
                <a:gridCol w="2944549">
                  <a:extLst>
                    <a:ext uri="{9D8B030D-6E8A-4147-A177-3AD203B41FA5}">
                      <a16:colId xmlns:a16="http://schemas.microsoft.com/office/drawing/2014/main" val="20001"/>
                    </a:ext>
                  </a:extLst>
                </a:gridCol>
              </a:tblGrid>
              <a:tr h="290715">
                <a:tc>
                  <a:txBody>
                    <a:bodyPr/>
                    <a:lstStyle/>
                    <a:p>
                      <a:pPr algn="ctr"/>
                      <a:r>
                        <a:rPr lang="en-US" dirty="0"/>
                        <a:t>Pivotal Tracker</a:t>
                      </a:r>
                    </a:p>
                  </a:txBody>
                  <a:tcPr/>
                </a:tc>
                <a:tc>
                  <a:txBody>
                    <a:bodyPr/>
                    <a:lstStyle/>
                    <a:p>
                      <a:pPr algn="ctr"/>
                      <a:r>
                        <a:rPr lang="en-US" dirty="0"/>
                        <a:t>Trello</a:t>
                      </a:r>
                    </a:p>
                  </a:txBody>
                  <a:tcPr/>
                </a:tc>
                <a:extLst>
                  <a:ext uri="{0D108BD9-81ED-4DB2-BD59-A6C34878D82A}">
                    <a16:rowId xmlns:a16="http://schemas.microsoft.com/office/drawing/2014/main" val="10000"/>
                  </a:ext>
                </a:extLst>
              </a:tr>
              <a:tr h="344471">
                <a:tc>
                  <a:txBody>
                    <a:bodyPr/>
                    <a:lstStyle/>
                    <a:p>
                      <a:pPr algn="ctr"/>
                      <a:r>
                        <a:rPr lang="en-US" dirty="0"/>
                        <a:t>Story-based</a:t>
                      </a:r>
                      <a:r>
                        <a:rPr lang="en-US" baseline="0" dirty="0"/>
                        <a:t> project management tool</a:t>
                      </a:r>
                      <a:endParaRPr lang="en-US" dirty="0"/>
                    </a:p>
                  </a:txBody>
                  <a:tcPr/>
                </a:tc>
                <a:tc>
                  <a:txBody>
                    <a:bodyPr/>
                    <a:lstStyle/>
                    <a:p>
                      <a:pPr algn="ctr"/>
                      <a:r>
                        <a:rPr lang="en-US" dirty="0"/>
                        <a:t>Board-style</a:t>
                      </a:r>
                      <a:r>
                        <a:rPr lang="en-US" baseline="0" dirty="0"/>
                        <a:t> project management tool</a:t>
                      </a:r>
                    </a:p>
                  </a:txBody>
                  <a:tcPr/>
                </a:tc>
                <a:extLst>
                  <a:ext uri="{0D108BD9-81ED-4DB2-BD59-A6C34878D82A}">
                    <a16:rowId xmlns:a16="http://schemas.microsoft.com/office/drawing/2014/main" val="10001"/>
                  </a:ext>
                </a:extLst>
              </a:tr>
              <a:tr h="594567">
                <a:tc>
                  <a:txBody>
                    <a:bodyPr/>
                    <a:lstStyle/>
                    <a:p>
                      <a:pPr algn="ctr"/>
                      <a:r>
                        <a:rPr lang="en-US" dirty="0"/>
                        <a:t>Suited for high-level agile workflow</a:t>
                      </a:r>
                    </a:p>
                  </a:txBody>
                  <a:tcPr/>
                </a:tc>
                <a:tc>
                  <a:txBody>
                    <a:bodyPr/>
                    <a:lstStyle/>
                    <a:p>
                      <a:pPr algn="ctr"/>
                      <a:r>
                        <a:rPr lang="en-US" baseline="0" dirty="0"/>
                        <a:t>Suited for low-level projects over a long span of time</a:t>
                      </a:r>
                    </a:p>
                  </a:txBody>
                  <a:tcPr/>
                </a:tc>
                <a:extLst>
                  <a:ext uri="{0D108BD9-81ED-4DB2-BD59-A6C34878D82A}">
                    <a16:rowId xmlns:a16="http://schemas.microsoft.com/office/drawing/2014/main" val="10002"/>
                  </a:ext>
                </a:extLst>
              </a:tr>
              <a:tr h="344471">
                <a:tc>
                  <a:txBody>
                    <a:bodyPr/>
                    <a:lstStyle/>
                    <a:p>
                      <a:pPr algn="ctr"/>
                      <a:r>
                        <a:rPr lang="en-US" dirty="0"/>
                        <a:t>Free for up to 3 users for 30-days</a:t>
                      </a:r>
                    </a:p>
                  </a:txBody>
                  <a:tcPr/>
                </a:tc>
                <a:tc>
                  <a:txBody>
                    <a:bodyPr/>
                    <a:lstStyle/>
                    <a:p>
                      <a:pPr algn="ctr"/>
                      <a:r>
                        <a:rPr lang="en-US" baseline="0" dirty="0"/>
                        <a:t>Free (Pay for additional storage space)</a:t>
                      </a:r>
                    </a:p>
                  </a:txBody>
                  <a:tcPr/>
                </a:tc>
                <a:extLst>
                  <a:ext uri="{0D108BD9-81ED-4DB2-BD59-A6C34878D82A}">
                    <a16:rowId xmlns:a16="http://schemas.microsoft.com/office/drawing/2014/main" val="10003"/>
                  </a:ext>
                </a:extLst>
              </a:tr>
            </a:tbl>
          </a:graphicData>
        </a:graphic>
      </p:graphicFrame>
      <p:sp>
        <p:nvSpPr>
          <p:cNvPr id="31" name="Rectangle 30">
            <a:extLst>
              <a:ext uri="{FF2B5EF4-FFF2-40B4-BE49-F238E27FC236}">
                <a16:creationId xmlns:a16="http://schemas.microsoft.com/office/drawing/2014/main" id="{2C3A0A98-89A9-4DF9-B46C-8EC3A1FAC4E4}"/>
              </a:ext>
            </a:extLst>
          </p:cNvPr>
          <p:cNvSpPr/>
          <p:nvPr/>
        </p:nvSpPr>
        <p:spPr>
          <a:xfrm>
            <a:off x="3813452" y="5567649"/>
            <a:ext cx="4565096" cy="461665"/>
          </a:xfrm>
          <a:prstGeom prst="rect">
            <a:avLst/>
          </a:prstGeom>
        </p:spPr>
        <p:txBody>
          <a:bodyPr wrap="none">
            <a:spAutoFit/>
          </a:bodyPr>
          <a:lstStyle/>
          <a:p>
            <a:r>
              <a:rPr lang="en-GB" sz="2400" dirty="0"/>
              <a:t>Figure 1: Pivotal Tracker vs Trello</a:t>
            </a:r>
          </a:p>
        </p:txBody>
      </p:sp>
      <p:sp>
        <p:nvSpPr>
          <p:cNvPr id="34" name="Slide Number Placeholder 14">
            <a:extLst>
              <a:ext uri="{FF2B5EF4-FFF2-40B4-BE49-F238E27FC236}">
                <a16:creationId xmlns:a16="http://schemas.microsoft.com/office/drawing/2014/main" id="{CFC6D82D-5F7C-40A4-8606-D65436AD8323}"/>
              </a:ext>
            </a:extLst>
          </p:cNvPr>
          <p:cNvSpPr txBox="1">
            <a:spLocks/>
          </p:cNvSpPr>
          <p:nvPr/>
        </p:nvSpPr>
        <p:spPr>
          <a:xfrm>
            <a:off x="11836055" y="6423652"/>
            <a:ext cx="28492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a:t>
            </a:r>
          </a:p>
        </p:txBody>
      </p:sp>
    </p:spTree>
    <p:extLst>
      <p:ext uri="{BB962C8B-B14F-4D97-AF65-F5344CB8AC3E}">
        <p14:creationId xmlns:p14="http://schemas.microsoft.com/office/powerpoint/2010/main" val="27178989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956ED4D-6DBB-4463-A9A9-1DA515A264C5}"/>
              </a:ext>
            </a:extLst>
          </p:cNvPr>
          <p:cNvSpPr/>
          <p:nvPr/>
        </p:nvSpPr>
        <p:spPr>
          <a:xfrm>
            <a:off x="0" y="-11070"/>
            <a:ext cx="12226061" cy="6858000"/>
          </a:xfrm>
          <a:prstGeom prst="rect">
            <a:avLst/>
          </a:prstGeom>
          <a:blipFill dpi="0" rotWithShape="1">
            <a:blip r:embed="rId3">
              <a:alphaModFix amt="2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A85F7E0E-0691-400A-94E4-DFD0840C0AC7}"/>
              </a:ext>
            </a:extLst>
          </p:cNvPr>
          <p:cNvSpPr/>
          <p:nvPr/>
        </p:nvSpPr>
        <p:spPr>
          <a:xfrm>
            <a:off x="0" y="-111827"/>
            <a:ext cx="12210224"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16" name="Text Placeholder 1">
            <a:extLst>
              <a:ext uri="{FF2B5EF4-FFF2-40B4-BE49-F238E27FC236}">
                <a16:creationId xmlns:a16="http://schemas.microsoft.com/office/drawing/2014/main" id="{E299614B-D9AD-4F13-8C71-62D3270CE30B}"/>
              </a:ext>
            </a:extLst>
          </p:cNvPr>
          <p:cNvSpPr txBox="1">
            <a:spLocks/>
          </p:cNvSpPr>
          <p:nvPr/>
        </p:nvSpPr>
        <p:spPr>
          <a:xfrm>
            <a:off x="4328922" y="922722"/>
            <a:ext cx="3426051" cy="11581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5400" spc="-150" dirty="0">
                <a:solidFill>
                  <a:schemeClr val="bg1"/>
                </a:solidFill>
              </a:rPr>
              <a:t>Aims</a:t>
            </a:r>
          </a:p>
        </p:txBody>
      </p:sp>
      <p:pic>
        <p:nvPicPr>
          <p:cNvPr id="27" name="Picture 26">
            <a:extLst>
              <a:ext uri="{FF2B5EF4-FFF2-40B4-BE49-F238E27FC236}">
                <a16:creationId xmlns:a16="http://schemas.microsoft.com/office/drawing/2014/main" id="{C46097F0-A894-4988-8E50-30073BBD813A}"/>
              </a:ext>
            </a:extLst>
          </p:cNvPr>
          <p:cNvPicPr/>
          <p:nvPr/>
        </p:nvPicPr>
        <p:blipFill>
          <a:blip r:embed="rId4" cstate="screen">
            <a:extLst>
              <a:ext uri="{28A0092B-C50C-407E-A947-70E740481C1C}">
                <a14:useLocalDpi xmlns:a14="http://schemas.microsoft.com/office/drawing/2010/main" val="0"/>
              </a:ext>
            </a:extLst>
          </a:blip>
          <a:stretch>
            <a:fillRect/>
          </a:stretch>
        </p:blipFill>
        <p:spPr>
          <a:xfrm>
            <a:off x="11184292" y="-11070"/>
            <a:ext cx="752475" cy="752475"/>
          </a:xfrm>
          <a:prstGeom prst="rect">
            <a:avLst/>
          </a:prstGeom>
        </p:spPr>
      </p:pic>
      <p:pic>
        <p:nvPicPr>
          <p:cNvPr id="29" name="Picture 28">
            <a:extLst>
              <a:ext uri="{FF2B5EF4-FFF2-40B4-BE49-F238E27FC236}">
                <a16:creationId xmlns:a16="http://schemas.microsoft.com/office/drawing/2014/main" id="{80D537A2-C625-4529-90F0-5D3F08F3788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sp>
        <p:nvSpPr>
          <p:cNvPr id="12" name="TextBox 11">
            <a:extLst>
              <a:ext uri="{FF2B5EF4-FFF2-40B4-BE49-F238E27FC236}">
                <a16:creationId xmlns:a16="http://schemas.microsoft.com/office/drawing/2014/main" id="{DCC844CE-00E7-4E0C-8484-E02EC45C285D}"/>
              </a:ext>
            </a:extLst>
          </p:cNvPr>
          <p:cNvSpPr txBox="1"/>
          <p:nvPr/>
        </p:nvSpPr>
        <p:spPr>
          <a:xfrm>
            <a:off x="893535" y="2677235"/>
            <a:ext cx="889461" cy="646331"/>
          </a:xfrm>
          <a:prstGeom prst="rect">
            <a:avLst/>
          </a:prstGeom>
          <a:noFill/>
        </p:spPr>
        <p:txBody>
          <a:bodyPr wrap="square" rtlCol="0">
            <a:spAutoFit/>
          </a:bodyPr>
          <a:lstStyle/>
          <a:p>
            <a:r>
              <a:rPr lang="en-GB" sz="3600" dirty="0">
                <a:solidFill>
                  <a:srgbClr val="FFC000"/>
                </a:solidFill>
              </a:rPr>
              <a:t>01.</a:t>
            </a:r>
          </a:p>
        </p:txBody>
      </p:sp>
      <p:sp>
        <p:nvSpPr>
          <p:cNvPr id="13" name="TextBox 12">
            <a:extLst>
              <a:ext uri="{FF2B5EF4-FFF2-40B4-BE49-F238E27FC236}">
                <a16:creationId xmlns:a16="http://schemas.microsoft.com/office/drawing/2014/main" id="{01827D27-3469-43B4-B6B4-D73647A7C89C}"/>
              </a:ext>
            </a:extLst>
          </p:cNvPr>
          <p:cNvSpPr txBox="1"/>
          <p:nvPr/>
        </p:nvSpPr>
        <p:spPr>
          <a:xfrm>
            <a:off x="893538" y="3209135"/>
            <a:ext cx="889461" cy="646331"/>
          </a:xfrm>
          <a:prstGeom prst="rect">
            <a:avLst/>
          </a:prstGeom>
          <a:noFill/>
        </p:spPr>
        <p:txBody>
          <a:bodyPr wrap="square" rtlCol="0">
            <a:spAutoFit/>
          </a:bodyPr>
          <a:lstStyle/>
          <a:p>
            <a:r>
              <a:rPr lang="en-GB" sz="3600" dirty="0">
                <a:solidFill>
                  <a:schemeClr val="bg2">
                    <a:lumMod val="40000"/>
                    <a:lumOff val="60000"/>
                  </a:schemeClr>
                </a:solidFill>
              </a:rPr>
              <a:t>02.</a:t>
            </a:r>
          </a:p>
        </p:txBody>
      </p:sp>
      <p:sp>
        <p:nvSpPr>
          <p:cNvPr id="14" name="TextBox 13">
            <a:extLst>
              <a:ext uri="{FF2B5EF4-FFF2-40B4-BE49-F238E27FC236}">
                <a16:creationId xmlns:a16="http://schemas.microsoft.com/office/drawing/2014/main" id="{D2482E8E-811E-4399-8B73-E55225122265}"/>
              </a:ext>
            </a:extLst>
          </p:cNvPr>
          <p:cNvSpPr txBox="1"/>
          <p:nvPr/>
        </p:nvSpPr>
        <p:spPr>
          <a:xfrm>
            <a:off x="893537" y="3767378"/>
            <a:ext cx="889461" cy="646331"/>
          </a:xfrm>
          <a:prstGeom prst="rect">
            <a:avLst/>
          </a:prstGeom>
          <a:noFill/>
        </p:spPr>
        <p:txBody>
          <a:bodyPr wrap="square" rtlCol="0">
            <a:spAutoFit/>
          </a:bodyPr>
          <a:lstStyle/>
          <a:p>
            <a:r>
              <a:rPr lang="en-GB" sz="3600" dirty="0">
                <a:solidFill>
                  <a:srgbClr val="7030A0"/>
                </a:solidFill>
              </a:rPr>
              <a:t>03.</a:t>
            </a:r>
          </a:p>
        </p:txBody>
      </p:sp>
      <p:sp>
        <p:nvSpPr>
          <p:cNvPr id="23" name="TextBox 22">
            <a:extLst>
              <a:ext uri="{FF2B5EF4-FFF2-40B4-BE49-F238E27FC236}">
                <a16:creationId xmlns:a16="http://schemas.microsoft.com/office/drawing/2014/main" id="{73D50C34-A1FB-4086-9E11-345E40CFF94A}"/>
              </a:ext>
            </a:extLst>
          </p:cNvPr>
          <p:cNvSpPr txBox="1"/>
          <p:nvPr/>
        </p:nvSpPr>
        <p:spPr>
          <a:xfrm>
            <a:off x="903366" y="4990473"/>
            <a:ext cx="889461" cy="646331"/>
          </a:xfrm>
          <a:prstGeom prst="rect">
            <a:avLst/>
          </a:prstGeom>
          <a:noFill/>
        </p:spPr>
        <p:txBody>
          <a:bodyPr wrap="square" rtlCol="0">
            <a:spAutoFit/>
          </a:bodyPr>
          <a:lstStyle/>
          <a:p>
            <a:r>
              <a:rPr lang="en-GB" sz="3600" dirty="0">
                <a:solidFill>
                  <a:srgbClr val="B7472A"/>
                </a:solidFill>
              </a:rPr>
              <a:t>05.</a:t>
            </a:r>
          </a:p>
        </p:txBody>
      </p:sp>
      <p:sp>
        <p:nvSpPr>
          <p:cNvPr id="24" name="Rectangle 23">
            <a:extLst>
              <a:ext uri="{FF2B5EF4-FFF2-40B4-BE49-F238E27FC236}">
                <a16:creationId xmlns:a16="http://schemas.microsoft.com/office/drawing/2014/main" id="{502F3C27-C435-4A95-97CB-880CF28D8011}"/>
              </a:ext>
            </a:extLst>
          </p:cNvPr>
          <p:cNvSpPr/>
          <p:nvPr/>
        </p:nvSpPr>
        <p:spPr>
          <a:xfrm>
            <a:off x="1647053" y="2890066"/>
            <a:ext cx="3186193" cy="461665"/>
          </a:xfrm>
          <a:prstGeom prst="rect">
            <a:avLst/>
          </a:prstGeom>
        </p:spPr>
        <p:txBody>
          <a:bodyPr wrap="none">
            <a:spAutoFit/>
          </a:bodyPr>
          <a:lstStyle/>
          <a:p>
            <a:r>
              <a:rPr lang="en-GB" sz="2400" dirty="0"/>
              <a:t>Continues conversation.</a:t>
            </a:r>
          </a:p>
        </p:txBody>
      </p:sp>
      <p:sp>
        <p:nvSpPr>
          <p:cNvPr id="25" name="Rectangle 24">
            <a:extLst>
              <a:ext uri="{FF2B5EF4-FFF2-40B4-BE49-F238E27FC236}">
                <a16:creationId xmlns:a16="http://schemas.microsoft.com/office/drawing/2014/main" id="{A1115563-05A2-4DFA-B5CD-081F2F298ACB}"/>
              </a:ext>
            </a:extLst>
          </p:cNvPr>
          <p:cNvSpPr/>
          <p:nvPr/>
        </p:nvSpPr>
        <p:spPr>
          <a:xfrm>
            <a:off x="1637222" y="3339377"/>
            <a:ext cx="2615652" cy="461665"/>
          </a:xfrm>
          <a:prstGeom prst="rect">
            <a:avLst/>
          </a:prstGeom>
        </p:spPr>
        <p:txBody>
          <a:bodyPr wrap="none">
            <a:spAutoFit/>
          </a:bodyPr>
          <a:lstStyle/>
          <a:p>
            <a:r>
              <a:rPr lang="en-GB" sz="2400" dirty="0"/>
              <a:t>Keyword detection.</a:t>
            </a:r>
          </a:p>
        </p:txBody>
      </p:sp>
      <p:sp>
        <p:nvSpPr>
          <p:cNvPr id="26" name="Rectangle 25">
            <a:extLst>
              <a:ext uri="{FF2B5EF4-FFF2-40B4-BE49-F238E27FC236}">
                <a16:creationId xmlns:a16="http://schemas.microsoft.com/office/drawing/2014/main" id="{E7D21AA2-65D6-4572-80BC-8FEE9C8646E3}"/>
              </a:ext>
            </a:extLst>
          </p:cNvPr>
          <p:cNvSpPr/>
          <p:nvPr/>
        </p:nvSpPr>
        <p:spPr>
          <a:xfrm>
            <a:off x="1647053" y="3932362"/>
            <a:ext cx="2372701" cy="461665"/>
          </a:xfrm>
          <a:prstGeom prst="rect">
            <a:avLst/>
          </a:prstGeom>
        </p:spPr>
        <p:txBody>
          <a:bodyPr wrap="none">
            <a:spAutoFit/>
          </a:bodyPr>
          <a:lstStyle/>
          <a:p>
            <a:r>
              <a:rPr lang="en-GB" sz="2400" dirty="0"/>
              <a:t>Profile templates</a:t>
            </a:r>
            <a:r>
              <a:rPr lang="en-GB" dirty="0"/>
              <a:t>.</a:t>
            </a:r>
          </a:p>
        </p:txBody>
      </p:sp>
      <p:sp>
        <p:nvSpPr>
          <p:cNvPr id="30" name="Rectangle 29">
            <a:extLst>
              <a:ext uri="{FF2B5EF4-FFF2-40B4-BE49-F238E27FC236}">
                <a16:creationId xmlns:a16="http://schemas.microsoft.com/office/drawing/2014/main" id="{AD4D9517-D8E3-4ABC-8CC2-2E887C2EE4C3}"/>
              </a:ext>
            </a:extLst>
          </p:cNvPr>
          <p:cNvSpPr/>
          <p:nvPr/>
        </p:nvSpPr>
        <p:spPr>
          <a:xfrm>
            <a:off x="1647053" y="5126490"/>
            <a:ext cx="3118290" cy="461665"/>
          </a:xfrm>
          <a:prstGeom prst="rect">
            <a:avLst/>
          </a:prstGeom>
        </p:spPr>
        <p:txBody>
          <a:bodyPr wrap="none">
            <a:spAutoFit/>
          </a:bodyPr>
          <a:lstStyle/>
          <a:p>
            <a:r>
              <a:rPr lang="en-GB" sz="2400" dirty="0"/>
              <a:t>Crossing platforms app.</a:t>
            </a:r>
          </a:p>
        </p:txBody>
      </p:sp>
      <p:sp>
        <p:nvSpPr>
          <p:cNvPr id="18" name="Rectangle 17">
            <a:extLst>
              <a:ext uri="{FF2B5EF4-FFF2-40B4-BE49-F238E27FC236}">
                <a16:creationId xmlns:a16="http://schemas.microsoft.com/office/drawing/2014/main" id="{BCFBF46F-B3FB-4E26-A1AD-E74184897B41}"/>
              </a:ext>
            </a:extLst>
          </p:cNvPr>
          <p:cNvSpPr/>
          <p:nvPr/>
        </p:nvSpPr>
        <p:spPr>
          <a:xfrm>
            <a:off x="6041948" y="2281306"/>
            <a:ext cx="5733473" cy="4098174"/>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05A735B7-72B9-4477-A0F2-20701FF1550E}"/>
              </a:ext>
            </a:extLst>
          </p:cNvPr>
          <p:cNvSpPr txBox="1"/>
          <p:nvPr/>
        </p:nvSpPr>
        <p:spPr>
          <a:xfrm>
            <a:off x="6304186" y="2413915"/>
            <a:ext cx="5570987" cy="461665"/>
          </a:xfrm>
          <a:prstGeom prst="rect">
            <a:avLst/>
          </a:prstGeom>
          <a:noFill/>
        </p:spPr>
        <p:txBody>
          <a:bodyPr wrap="square" rtlCol="0">
            <a:spAutoFit/>
          </a:bodyPr>
          <a:lstStyle/>
          <a:p>
            <a:r>
              <a:rPr lang="en-GB" sz="2400" dirty="0">
                <a:solidFill>
                  <a:schemeClr val="bg1"/>
                </a:solidFill>
              </a:rPr>
              <a:t>Artificial Virtual Agent- Software</a:t>
            </a:r>
          </a:p>
        </p:txBody>
      </p:sp>
      <p:sp>
        <p:nvSpPr>
          <p:cNvPr id="21" name="TextBox 20">
            <a:extLst>
              <a:ext uri="{FF2B5EF4-FFF2-40B4-BE49-F238E27FC236}">
                <a16:creationId xmlns:a16="http://schemas.microsoft.com/office/drawing/2014/main" id="{4E73F6EB-D5DE-4AEB-8942-629D4A5D28EC}"/>
              </a:ext>
            </a:extLst>
          </p:cNvPr>
          <p:cNvSpPr txBox="1"/>
          <p:nvPr/>
        </p:nvSpPr>
        <p:spPr>
          <a:xfrm>
            <a:off x="6399308" y="6069670"/>
            <a:ext cx="1729048" cy="276999"/>
          </a:xfrm>
          <a:prstGeom prst="rect">
            <a:avLst/>
          </a:prstGeom>
          <a:noFill/>
        </p:spPr>
        <p:txBody>
          <a:bodyPr wrap="square" rtlCol="0">
            <a:spAutoFit/>
          </a:bodyPr>
          <a:lstStyle/>
          <a:p>
            <a:r>
              <a:rPr lang="en-GB" sz="1200" dirty="0">
                <a:solidFill>
                  <a:schemeClr val="bg1"/>
                </a:solidFill>
              </a:rPr>
              <a:t>Figure 2: Ava on phone </a:t>
            </a:r>
          </a:p>
        </p:txBody>
      </p:sp>
      <p:sp>
        <p:nvSpPr>
          <p:cNvPr id="22" name="TextBox 21">
            <a:extLst>
              <a:ext uri="{FF2B5EF4-FFF2-40B4-BE49-F238E27FC236}">
                <a16:creationId xmlns:a16="http://schemas.microsoft.com/office/drawing/2014/main" id="{5B7B9219-25A0-4743-994D-DE6B98E216C4}"/>
              </a:ext>
            </a:extLst>
          </p:cNvPr>
          <p:cNvSpPr txBox="1"/>
          <p:nvPr/>
        </p:nvSpPr>
        <p:spPr>
          <a:xfrm>
            <a:off x="9087363" y="6064395"/>
            <a:ext cx="1900657" cy="276999"/>
          </a:xfrm>
          <a:prstGeom prst="rect">
            <a:avLst/>
          </a:prstGeom>
          <a:noFill/>
        </p:spPr>
        <p:txBody>
          <a:bodyPr wrap="square" rtlCol="0">
            <a:spAutoFit/>
          </a:bodyPr>
          <a:lstStyle/>
          <a:p>
            <a:r>
              <a:rPr lang="en-GB" sz="1200" dirty="0">
                <a:solidFill>
                  <a:schemeClr val="bg1"/>
                </a:solidFill>
              </a:rPr>
              <a:t>Figure 3: Ava on laptop </a:t>
            </a:r>
          </a:p>
        </p:txBody>
      </p:sp>
      <p:pic>
        <p:nvPicPr>
          <p:cNvPr id="31" name="Picture 30">
            <a:extLst>
              <a:ext uri="{FF2B5EF4-FFF2-40B4-BE49-F238E27FC236}">
                <a16:creationId xmlns:a16="http://schemas.microsoft.com/office/drawing/2014/main" id="{2F401006-350B-4838-8DBA-B5325143FF3F}"/>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l="4168" t="1" r="4822" b="1842"/>
          <a:stretch/>
        </p:blipFill>
        <p:spPr>
          <a:xfrm>
            <a:off x="7937686" y="3613700"/>
            <a:ext cx="3900163" cy="2226716"/>
          </a:xfrm>
          <a:prstGeom prst="rect">
            <a:avLst/>
          </a:prstGeom>
        </p:spPr>
      </p:pic>
      <p:pic>
        <p:nvPicPr>
          <p:cNvPr id="32" name="Picture 31">
            <a:extLst>
              <a:ext uri="{FF2B5EF4-FFF2-40B4-BE49-F238E27FC236}">
                <a16:creationId xmlns:a16="http://schemas.microsoft.com/office/drawing/2014/main" id="{BFA95F86-320B-4D89-80AB-F03DA5057012}"/>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624435" y="3289016"/>
            <a:ext cx="1240082" cy="2665754"/>
          </a:xfrm>
          <a:prstGeom prst="rect">
            <a:avLst/>
          </a:prstGeom>
        </p:spPr>
      </p:pic>
      <p:sp>
        <p:nvSpPr>
          <p:cNvPr id="33" name="TextBox 32">
            <a:extLst>
              <a:ext uri="{FF2B5EF4-FFF2-40B4-BE49-F238E27FC236}">
                <a16:creationId xmlns:a16="http://schemas.microsoft.com/office/drawing/2014/main" id="{2AC7986F-969E-443A-80EF-1D00ADCFB674}"/>
              </a:ext>
            </a:extLst>
          </p:cNvPr>
          <p:cNvSpPr txBox="1"/>
          <p:nvPr/>
        </p:nvSpPr>
        <p:spPr>
          <a:xfrm>
            <a:off x="893536" y="4427503"/>
            <a:ext cx="889461" cy="646331"/>
          </a:xfrm>
          <a:prstGeom prst="rect">
            <a:avLst/>
          </a:prstGeom>
          <a:noFill/>
        </p:spPr>
        <p:txBody>
          <a:bodyPr wrap="square" rtlCol="0">
            <a:spAutoFit/>
          </a:bodyPr>
          <a:lstStyle/>
          <a:p>
            <a:r>
              <a:rPr lang="en-GB" sz="3600" dirty="0">
                <a:solidFill>
                  <a:srgbClr val="E93FD1"/>
                </a:solidFill>
              </a:rPr>
              <a:t>04.</a:t>
            </a:r>
          </a:p>
        </p:txBody>
      </p:sp>
      <p:sp>
        <p:nvSpPr>
          <p:cNvPr id="34" name="Rectangle 33">
            <a:extLst>
              <a:ext uri="{FF2B5EF4-FFF2-40B4-BE49-F238E27FC236}">
                <a16:creationId xmlns:a16="http://schemas.microsoft.com/office/drawing/2014/main" id="{EF575BE9-DAC4-4ADA-A906-F8AA2EE565B6}"/>
              </a:ext>
            </a:extLst>
          </p:cNvPr>
          <p:cNvSpPr/>
          <p:nvPr/>
        </p:nvSpPr>
        <p:spPr>
          <a:xfrm>
            <a:off x="1637222" y="4514466"/>
            <a:ext cx="4319580" cy="461665"/>
          </a:xfrm>
          <a:prstGeom prst="rect">
            <a:avLst/>
          </a:prstGeom>
        </p:spPr>
        <p:txBody>
          <a:bodyPr wrap="none">
            <a:spAutoFit/>
          </a:bodyPr>
          <a:lstStyle/>
          <a:p>
            <a:r>
              <a:rPr lang="en-GB" sz="2400" dirty="0"/>
              <a:t>Dealing with standard queries</a:t>
            </a:r>
          </a:p>
        </p:txBody>
      </p:sp>
      <p:sp>
        <p:nvSpPr>
          <p:cNvPr id="36" name="Slide Number Placeholder 14">
            <a:extLst>
              <a:ext uri="{FF2B5EF4-FFF2-40B4-BE49-F238E27FC236}">
                <a16:creationId xmlns:a16="http://schemas.microsoft.com/office/drawing/2014/main" id="{748FF8FF-14DB-4024-9C03-159B173CD8B6}"/>
              </a:ext>
            </a:extLst>
          </p:cNvPr>
          <p:cNvSpPr txBox="1">
            <a:spLocks/>
          </p:cNvSpPr>
          <p:nvPr/>
        </p:nvSpPr>
        <p:spPr>
          <a:xfrm>
            <a:off x="11836055" y="6423652"/>
            <a:ext cx="28492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Tree>
    <p:extLst>
      <p:ext uri="{BB962C8B-B14F-4D97-AF65-F5344CB8AC3E}">
        <p14:creationId xmlns:p14="http://schemas.microsoft.com/office/powerpoint/2010/main" val="878516401"/>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956ED4D-6DBB-4463-A9A9-1DA515A264C5}"/>
              </a:ext>
            </a:extLst>
          </p:cNvPr>
          <p:cNvSpPr/>
          <p:nvPr/>
        </p:nvSpPr>
        <p:spPr>
          <a:xfrm>
            <a:off x="-17031" y="0"/>
            <a:ext cx="12226061" cy="6858000"/>
          </a:xfrm>
          <a:prstGeom prst="rect">
            <a:avLst/>
          </a:prstGeom>
          <a:blipFill dpi="0" rotWithShape="1">
            <a:blip r:embed="rId3">
              <a:alphaModFix amt="2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A85F7E0E-0691-400A-94E4-DFD0840C0AC7}"/>
              </a:ext>
            </a:extLst>
          </p:cNvPr>
          <p:cNvSpPr/>
          <p:nvPr/>
        </p:nvSpPr>
        <p:spPr>
          <a:xfrm>
            <a:off x="0" y="-111827"/>
            <a:ext cx="12210224"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16" name="Text Placeholder 1">
            <a:extLst>
              <a:ext uri="{FF2B5EF4-FFF2-40B4-BE49-F238E27FC236}">
                <a16:creationId xmlns:a16="http://schemas.microsoft.com/office/drawing/2014/main" id="{E299614B-D9AD-4F13-8C71-62D3270CE30B}"/>
              </a:ext>
            </a:extLst>
          </p:cNvPr>
          <p:cNvSpPr txBox="1">
            <a:spLocks/>
          </p:cNvSpPr>
          <p:nvPr/>
        </p:nvSpPr>
        <p:spPr>
          <a:xfrm>
            <a:off x="4328922" y="922722"/>
            <a:ext cx="3426051" cy="11581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4400" spc="-150" dirty="0">
                <a:solidFill>
                  <a:schemeClr val="bg1"/>
                </a:solidFill>
              </a:rPr>
              <a:t>Objectives</a:t>
            </a:r>
          </a:p>
        </p:txBody>
      </p:sp>
      <p:pic>
        <p:nvPicPr>
          <p:cNvPr id="27" name="Picture 26">
            <a:extLst>
              <a:ext uri="{FF2B5EF4-FFF2-40B4-BE49-F238E27FC236}">
                <a16:creationId xmlns:a16="http://schemas.microsoft.com/office/drawing/2014/main" id="{C46097F0-A894-4988-8E50-30073BBD813A}"/>
              </a:ext>
            </a:extLst>
          </p:cNvPr>
          <p:cNvPicPr/>
          <p:nvPr/>
        </p:nvPicPr>
        <p:blipFill>
          <a:blip r:embed="rId4" cstate="screen">
            <a:extLst>
              <a:ext uri="{28A0092B-C50C-407E-A947-70E740481C1C}">
                <a14:useLocalDpi xmlns:a14="http://schemas.microsoft.com/office/drawing/2010/main" val="0"/>
              </a:ext>
            </a:extLst>
          </a:blip>
          <a:stretch>
            <a:fillRect/>
          </a:stretch>
        </p:blipFill>
        <p:spPr>
          <a:xfrm>
            <a:off x="11184292" y="-11070"/>
            <a:ext cx="752475" cy="752475"/>
          </a:xfrm>
          <a:prstGeom prst="rect">
            <a:avLst/>
          </a:prstGeom>
        </p:spPr>
      </p:pic>
      <p:pic>
        <p:nvPicPr>
          <p:cNvPr id="29" name="Picture 28">
            <a:extLst>
              <a:ext uri="{FF2B5EF4-FFF2-40B4-BE49-F238E27FC236}">
                <a16:creationId xmlns:a16="http://schemas.microsoft.com/office/drawing/2014/main" id="{80D537A2-C625-4529-90F0-5D3F08F3788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sp>
        <p:nvSpPr>
          <p:cNvPr id="33" name="Text Placeholder 13">
            <a:extLst>
              <a:ext uri="{FF2B5EF4-FFF2-40B4-BE49-F238E27FC236}">
                <a16:creationId xmlns:a16="http://schemas.microsoft.com/office/drawing/2014/main" id="{35607E87-9A51-4AC0-9E47-AB6E86EDABB8}"/>
              </a:ext>
            </a:extLst>
          </p:cNvPr>
          <p:cNvSpPr>
            <a:spLocks noGrp="1"/>
          </p:cNvSpPr>
          <p:nvPr>
            <p:ph type="body" sz="quarter" idx="10"/>
          </p:nvPr>
        </p:nvSpPr>
        <p:spPr>
          <a:xfrm>
            <a:off x="3938855" y="1676339"/>
            <a:ext cx="4332514" cy="369332"/>
          </a:xfrm>
        </p:spPr>
        <p:txBody>
          <a:bodyPr/>
          <a:lstStyle/>
          <a:p>
            <a:r>
              <a:rPr lang="en-US" b="1" dirty="0"/>
              <a:t>A.V.A Should : </a:t>
            </a:r>
          </a:p>
        </p:txBody>
      </p:sp>
      <p:sp>
        <p:nvSpPr>
          <p:cNvPr id="34" name="TextBox 33">
            <a:extLst>
              <a:ext uri="{FF2B5EF4-FFF2-40B4-BE49-F238E27FC236}">
                <a16:creationId xmlns:a16="http://schemas.microsoft.com/office/drawing/2014/main" id="{3C691B90-4E16-4224-883D-E0D76AA10CA1}"/>
              </a:ext>
            </a:extLst>
          </p:cNvPr>
          <p:cNvSpPr txBox="1"/>
          <p:nvPr/>
        </p:nvSpPr>
        <p:spPr>
          <a:xfrm>
            <a:off x="851304" y="3074152"/>
            <a:ext cx="889461" cy="646331"/>
          </a:xfrm>
          <a:prstGeom prst="rect">
            <a:avLst/>
          </a:prstGeom>
          <a:noFill/>
        </p:spPr>
        <p:txBody>
          <a:bodyPr wrap="square" rtlCol="0">
            <a:spAutoFit/>
          </a:bodyPr>
          <a:lstStyle/>
          <a:p>
            <a:r>
              <a:rPr lang="en-GB" sz="3600" dirty="0">
                <a:solidFill>
                  <a:srgbClr val="FFC000"/>
                </a:solidFill>
              </a:rPr>
              <a:t>01.</a:t>
            </a:r>
          </a:p>
        </p:txBody>
      </p:sp>
      <p:sp>
        <p:nvSpPr>
          <p:cNvPr id="35" name="TextBox 34">
            <a:extLst>
              <a:ext uri="{FF2B5EF4-FFF2-40B4-BE49-F238E27FC236}">
                <a16:creationId xmlns:a16="http://schemas.microsoft.com/office/drawing/2014/main" id="{986CCA2F-A47E-4E96-818E-5B548B5D1CD3}"/>
              </a:ext>
            </a:extLst>
          </p:cNvPr>
          <p:cNvSpPr txBox="1"/>
          <p:nvPr/>
        </p:nvSpPr>
        <p:spPr>
          <a:xfrm>
            <a:off x="793122" y="4009368"/>
            <a:ext cx="889461" cy="646331"/>
          </a:xfrm>
          <a:prstGeom prst="rect">
            <a:avLst/>
          </a:prstGeom>
          <a:noFill/>
        </p:spPr>
        <p:txBody>
          <a:bodyPr wrap="square" rtlCol="0">
            <a:spAutoFit/>
          </a:bodyPr>
          <a:lstStyle/>
          <a:p>
            <a:r>
              <a:rPr lang="en-GB" sz="3600" dirty="0">
                <a:solidFill>
                  <a:schemeClr val="bg2">
                    <a:lumMod val="40000"/>
                    <a:lumOff val="60000"/>
                  </a:schemeClr>
                </a:solidFill>
              </a:rPr>
              <a:t>02.</a:t>
            </a:r>
          </a:p>
        </p:txBody>
      </p:sp>
      <p:sp>
        <p:nvSpPr>
          <p:cNvPr id="36" name="TextBox 35">
            <a:extLst>
              <a:ext uri="{FF2B5EF4-FFF2-40B4-BE49-F238E27FC236}">
                <a16:creationId xmlns:a16="http://schemas.microsoft.com/office/drawing/2014/main" id="{F4F95496-FFBE-44A0-ABF6-3B00F061AB83}"/>
              </a:ext>
            </a:extLst>
          </p:cNvPr>
          <p:cNvSpPr txBox="1"/>
          <p:nvPr/>
        </p:nvSpPr>
        <p:spPr>
          <a:xfrm>
            <a:off x="5490672" y="3059693"/>
            <a:ext cx="889461" cy="646331"/>
          </a:xfrm>
          <a:prstGeom prst="rect">
            <a:avLst/>
          </a:prstGeom>
          <a:noFill/>
        </p:spPr>
        <p:txBody>
          <a:bodyPr wrap="square" rtlCol="0">
            <a:spAutoFit/>
          </a:bodyPr>
          <a:lstStyle/>
          <a:p>
            <a:r>
              <a:rPr lang="en-GB" sz="3600" dirty="0">
                <a:solidFill>
                  <a:srgbClr val="7030A0"/>
                </a:solidFill>
              </a:rPr>
              <a:t>03.</a:t>
            </a:r>
          </a:p>
        </p:txBody>
      </p:sp>
      <p:sp>
        <p:nvSpPr>
          <p:cNvPr id="37" name="TextBox 36">
            <a:extLst>
              <a:ext uri="{FF2B5EF4-FFF2-40B4-BE49-F238E27FC236}">
                <a16:creationId xmlns:a16="http://schemas.microsoft.com/office/drawing/2014/main" id="{612D4021-4D7B-446C-9F87-33CDF13E0357}"/>
              </a:ext>
            </a:extLst>
          </p:cNvPr>
          <p:cNvSpPr txBox="1"/>
          <p:nvPr/>
        </p:nvSpPr>
        <p:spPr>
          <a:xfrm>
            <a:off x="5490672" y="4012217"/>
            <a:ext cx="889461" cy="646331"/>
          </a:xfrm>
          <a:prstGeom prst="rect">
            <a:avLst/>
          </a:prstGeom>
          <a:noFill/>
        </p:spPr>
        <p:txBody>
          <a:bodyPr wrap="square" rtlCol="0">
            <a:spAutoFit/>
          </a:bodyPr>
          <a:lstStyle/>
          <a:p>
            <a:r>
              <a:rPr lang="en-GB" sz="3600" dirty="0">
                <a:solidFill>
                  <a:srgbClr val="E93FD1"/>
                </a:solidFill>
              </a:rPr>
              <a:t>04.</a:t>
            </a:r>
          </a:p>
        </p:txBody>
      </p:sp>
      <p:sp>
        <p:nvSpPr>
          <p:cNvPr id="38" name="Rectangle 37">
            <a:extLst>
              <a:ext uri="{FF2B5EF4-FFF2-40B4-BE49-F238E27FC236}">
                <a16:creationId xmlns:a16="http://schemas.microsoft.com/office/drawing/2014/main" id="{58DEE0F7-CC19-4EEC-9E45-ABA2AF0C0A7A}"/>
              </a:ext>
            </a:extLst>
          </p:cNvPr>
          <p:cNvSpPr/>
          <p:nvPr/>
        </p:nvSpPr>
        <p:spPr>
          <a:xfrm>
            <a:off x="1667795" y="3075430"/>
            <a:ext cx="3558988" cy="830997"/>
          </a:xfrm>
          <a:prstGeom prst="rect">
            <a:avLst/>
          </a:prstGeom>
        </p:spPr>
        <p:txBody>
          <a:bodyPr wrap="square">
            <a:spAutoFit/>
          </a:bodyPr>
          <a:lstStyle/>
          <a:p>
            <a:r>
              <a:rPr lang="en-GB" sz="2400" dirty="0"/>
              <a:t>Be kept updated and maintained.</a:t>
            </a:r>
          </a:p>
        </p:txBody>
      </p:sp>
      <p:sp>
        <p:nvSpPr>
          <p:cNvPr id="39" name="Rectangle 38">
            <a:extLst>
              <a:ext uri="{FF2B5EF4-FFF2-40B4-BE49-F238E27FC236}">
                <a16:creationId xmlns:a16="http://schemas.microsoft.com/office/drawing/2014/main" id="{E6E11C17-F1AC-4C8A-9746-B2780D2F8C92}"/>
              </a:ext>
            </a:extLst>
          </p:cNvPr>
          <p:cNvSpPr/>
          <p:nvPr/>
        </p:nvSpPr>
        <p:spPr>
          <a:xfrm>
            <a:off x="1682583" y="4007305"/>
            <a:ext cx="3618364" cy="830997"/>
          </a:xfrm>
          <a:prstGeom prst="rect">
            <a:avLst/>
          </a:prstGeom>
        </p:spPr>
        <p:txBody>
          <a:bodyPr wrap="square">
            <a:spAutoFit/>
          </a:bodyPr>
          <a:lstStyle/>
          <a:p>
            <a:r>
              <a:rPr lang="en-GB" sz="2400" dirty="0"/>
              <a:t>Be able to make use of text to speech systems.</a:t>
            </a:r>
          </a:p>
        </p:txBody>
      </p:sp>
      <p:sp>
        <p:nvSpPr>
          <p:cNvPr id="40" name="Rectangle 39">
            <a:extLst>
              <a:ext uri="{FF2B5EF4-FFF2-40B4-BE49-F238E27FC236}">
                <a16:creationId xmlns:a16="http://schemas.microsoft.com/office/drawing/2014/main" id="{142BEDB0-9A99-4AA7-A7B5-41A7FF496904}"/>
              </a:ext>
            </a:extLst>
          </p:cNvPr>
          <p:cNvSpPr/>
          <p:nvPr/>
        </p:nvSpPr>
        <p:spPr>
          <a:xfrm>
            <a:off x="6201229" y="3034554"/>
            <a:ext cx="5022338" cy="830997"/>
          </a:xfrm>
          <a:prstGeom prst="rect">
            <a:avLst/>
          </a:prstGeom>
        </p:spPr>
        <p:txBody>
          <a:bodyPr wrap="square">
            <a:spAutoFit/>
          </a:bodyPr>
          <a:lstStyle/>
          <a:p>
            <a:r>
              <a:rPr lang="en-GB" sz="2400" dirty="0"/>
              <a:t>Restrictions placed on users to prevent unacceptable behaviour.</a:t>
            </a:r>
          </a:p>
        </p:txBody>
      </p:sp>
      <p:sp>
        <p:nvSpPr>
          <p:cNvPr id="41" name="Rectangle 40">
            <a:extLst>
              <a:ext uri="{FF2B5EF4-FFF2-40B4-BE49-F238E27FC236}">
                <a16:creationId xmlns:a16="http://schemas.microsoft.com/office/drawing/2014/main" id="{550F525C-01B6-42D0-913D-2006B203A808}"/>
              </a:ext>
            </a:extLst>
          </p:cNvPr>
          <p:cNvSpPr/>
          <p:nvPr/>
        </p:nvSpPr>
        <p:spPr>
          <a:xfrm>
            <a:off x="6190408" y="4058383"/>
            <a:ext cx="5415904" cy="830997"/>
          </a:xfrm>
          <a:prstGeom prst="rect">
            <a:avLst/>
          </a:prstGeom>
        </p:spPr>
        <p:txBody>
          <a:bodyPr wrap="square">
            <a:spAutoFit/>
          </a:bodyPr>
          <a:lstStyle/>
          <a:p>
            <a:r>
              <a:rPr lang="en-GB" sz="2400" dirty="0"/>
              <a:t>Multiple access levels in place to prevent unauthorised access to data.</a:t>
            </a:r>
          </a:p>
        </p:txBody>
      </p:sp>
      <p:sp>
        <p:nvSpPr>
          <p:cNvPr id="42" name="Rectangle 41">
            <a:extLst>
              <a:ext uri="{FF2B5EF4-FFF2-40B4-BE49-F238E27FC236}">
                <a16:creationId xmlns:a16="http://schemas.microsoft.com/office/drawing/2014/main" id="{1991EE3B-B17F-41CF-ACEE-E13EA97CE72E}"/>
              </a:ext>
            </a:extLst>
          </p:cNvPr>
          <p:cNvSpPr/>
          <p:nvPr/>
        </p:nvSpPr>
        <p:spPr>
          <a:xfrm>
            <a:off x="3572621" y="5444853"/>
            <a:ext cx="3836102" cy="646331"/>
          </a:xfrm>
          <a:prstGeom prst="rect">
            <a:avLst/>
          </a:prstGeom>
        </p:spPr>
        <p:txBody>
          <a:bodyPr wrap="square">
            <a:spAutoFit/>
          </a:bodyPr>
          <a:lstStyle/>
          <a:p>
            <a:pPr algn="ctr"/>
            <a:r>
              <a:rPr lang="en-GB" b="1" dirty="0"/>
              <a:t>Note other objectives were </a:t>
            </a:r>
          </a:p>
          <a:p>
            <a:pPr algn="ctr"/>
            <a:r>
              <a:rPr lang="en-GB" b="1" dirty="0"/>
              <a:t>added to the pivotal tracker.</a:t>
            </a:r>
          </a:p>
        </p:txBody>
      </p:sp>
      <p:sp>
        <p:nvSpPr>
          <p:cNvPr id="43" name="Slide Number Placeholder 14">
            <a:extLst>
              <a:ext uri="{FF2B5EF4-FFF2-40B4-BE49-F238E27FC236}">
                <a16:creationId xmlns:a16="http://schemas.microsoft.com/office/drawing/2014/main" id="{CCFF9F20-CCEC-4502-847C-DAC5C0C146A6}"/>
              </a:ext>
            </a:extLst>
          </p:cNvPr>
          <p:cNvSpPr txBox="1">
            <a:spLocks/>
          </p:cNvSpPr>
          <p:nvPr/>
        </p:nvSpPr>
        <p:spPr>
          <a:xfrm>
            <a:off x="11836055" y="6423652"/>
            <a:ext cx="28492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4</a:t>
            </a:r>
          </a:p>
        </p:txBody>
      </p:sp>
    </p:spTree>
    <p:extLst>
      <p:ext uri="{BB962C8B-B14F-4D97-AF65-F5344CB8AC3E}">
        <p14:creationId xmlns:p14="http://schemas.microsoft.com/office/powerpoint/2010/main" val="2898267967"/>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500"/>
                                        <p:tgtEl>
                                          <p:spTgt spid="33">
                                            <p:txEl>
                                              <p:pRg st="0" end="0"/>
                                            </p:txEl>
                                          </p:spTgt>
                                        </p:tgtEl>
                                      </p:cBhvr>
                                    </p:animEffect>
                                  </p:childTnLst>
                                </p:cTn>
                              </p:par>
                              <p:par>
                                <p:cTn id="8" presetID="63" presetClass="path" presetSubtype="0" decel="100000" fill="hold" grpId="1" nodeType="withEffect">
                                  <p:stCondLst>
                                    <p:cond delay="0"/>
                                  </p:stCondLst>
                                  <p:childTnLst>
                                    <p:animMotion origin="layout" path="M -0.14336 -4.81481E-6 L -2.08333E-7 -4.81481E-6 " pathEditMode="relative" rAng="0" ptsTypes="AA">
                                      <p:cBhvr>
                                        <p:cTn id="9" dur="750" fill="hold"/>
                                        <p:tgtEl>
                                          <p:spTgt spid="33">
                                            <p:txEl>
                                              <p:pRg st="0" end="0"/>
                                            </p:txEl>
                                          </p:spTgt>
                                        </p:tgtEl>
                                        <p:attrNameLst>
                                          <p:attrName>ppt_x</p:attrName>
                                          <p:attrName>ppt_y</p:attrName>
                                        </p:attrNameLst>
                                      </p:cBhvr>
                                      <p:rCtr x="716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P spid="33" grpI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956ED4D-6DBB-4463-A9A9-1DA515A264C5}"/>
              </a:ext>
            </a:extLst>
          </p:cNvPr>
          <p:cNvSpPr/>
          <p:nvPr/>
        </p:nvSpPr>
        <p:spPr>
          <a:xfrm>
            <a:off x="-12888" y="-11070"/>
            <a:ext cx="12204888" cy="6858000"/>
          </a:xfrm>
          <a:prstGeom prst="rect">
            <a:avLst/>
          </a:prstGeom>
          <a:blipFill dpi="0" rotWithShape="1">
            <a:blip r:embed="rId3">
              <a:alphaModFix amt="2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A85F7E0E-0691-400A-94E4-DFD0840C0AC7}"/>
              </a:ext>
            </a:extLst>
          </p:cNvPr>
          <p:cNvSpPr/>
          <p:nvPr/>
        </p:nvSpPr>
        <p:spPr>
          <a:xfrm>
            <a:off x="31112" y="-111827"/>
            <a:ext cx="12179112"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16" name="Text Placeholder 1">
            <a:extLst>
              <a:ext uri="{FF2B5EF4-FFF2-40B4-BE49-F238E27FC236}">
                <a16:creationId xmlns:a16="http://schemas.microsoft.com/office/drawing/2014/main" id="{E299614B-D9AD-4F13-8C71-62D3270CE30B}"/>
              </a:ext>
            </a:extLst>
          </p:cNvPr>
          <p:cNvSpPr txBox="1">
            <a:spLocks/>
          </p:cNvSpPr>
          <p:nvPr/>
        </p:nvSpPr>
        <p:spPr>
          <a:xfrm>
            <a:off x="4258026" y="243194"/>
            <a:ext cx="3426051" cy="11581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3600" spc="-150" dirty="0">
                <a:solidFill>
                  <a:schemeClr val="bg1"/>
                </a:solidFill>
              </a:rPr>
              <a:t>Other existing</a:t>
            </a:r>
          </a:p>
          <a:p>
            <a:pPr algn="ctr"/>
            <a:r>
              <a:rPr lang="en-GB" sz="3600" spc="-150" dirty="0">
                <a:solidFill>
                  <a:schemeClr val="bg1"/>
                </a:solidFill>
              </a:rPr>
              <a:t>Chat bots</a:t>
            </a:r>
          </a:p>
        </p:txBody>
      </p:sp>
      <p:pic>
        <p:nvPicPr>
          <p:cNvPr id="18" name="Picture 17">
            <a:extLst>
              <a:ext uri="{FF2B5EF4-FFF2-40B4-BE49-F238E27FC236}">
                <a16:creationId xmlns:a16="http://schemas.microsoft.com/office/drawing/2014/main" id="{62BA5A4E-D92E-40D0-AF71-94212CC8FACF}"/>
              </a:ext>
            </a:extLst>
          </p:cNvPr>
          <p:cNvPicPr/>
          <p:nvPr/>
        </p:nvPicPr>
        <p:blipFill rotWithShape="1">
          <a:blip r:embed="rId4" cstate="screen">
            <a:extLst>
              <a:ext uri="{28A0092B-C50C-407E-A947-70E740481C1C}">
                <a14:useLocalDpi xmlns:a14="http://schemas.microsoft.com/office/drawing/2010/main" val="0"/>
              </a:ext>
            </a:extLst>
          </a:blip>
          <a:srcRect b="30313"/>
          <a:stretch/>
        </p:blipFill>
        <p:spPr bwMode="auto">
          <a:xfrm>
            <a:off x="534991" y="2869647"/>
            <a:ext cx="3202123" cy="2742337"/>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1F9E373B-C280-4D75-B6D1-F347EB977D1E}"/>
              </a:ext>
            </a:extLst>
          </p:cNvPr>
          <p:cNvPicPr/>
          <p:nvPr/>
        </p:nvPicPr>
        <p:blipFill>
          <a:blip r:embed="rId5" cstate="screen">
            <a:extLst>
              <a:ext uri="{28A0092B-C50C-407E-A947-70E740481C1C}">
                <a14:useLocalDpi xmlns:a14="http://schemas.microsoft.com/office/drawing/2010/main" val="0"/>
              </a:ext>
            </a:extLst>
          </a:blip>
          <a:stretch>
            <a:fillRect/>
          </a:stretch>
        </p:blipFill>
        <p:spPr>
          <a:xfrm>
            <a:off x="4038168" y="2869647"/>
            <a:ext cx="3426051" cy="2742337"/>
          </a:xfrm>
          <a:prstGeom prst="rect">
            <a:avLst/>
          </a:prstGeom>
          <a:effectLst>
            <a:outerShdw blurRad="50800" dist="38100" dir="5400000" algn="t" rotWithShape="0">
              <a:prstClr val="black">
                <a:alpha val="40000"/>
              </a:prstClr>
            </a:outerShdw>
          </a:effectLst>
        </p:spPr>
      </p:pic>
      <p:sp>
        <p:nvSpPr>
          <p:cNvPr id="21" name="Rectangle 20">
            <a:extLst>
              <a:ext uri="{FF2B5EF4-FFF2-40B4-BE49-F238E27FC236}">
                <a16:creationId xmlns:a16="http://schemas.microsoft.com/office/drawing/2014/main" id="{402E0CA6-63E3-4B1C-88BE-1E23D981DFB9}"/>
              </a:ext>
            </a:extLst>
          </p:cNvPr>
          <p:cNvSpPr/>
          <p:nvPr/>
        </p:nvSpPr>
        <p:spPr>
          <a:xfrm>
            <a:off x="4486627" y="5827567"/>
            <a:ext cx="2150766" cy="369332"/>
          </a:xfrm>
          <a:prstGeom prst="rect">
            <a:avLst/>
          </a:prstGeom>
        </p:spPr>
        <p:txBody>
          <a:bodyPr wrap="square">
            <a:spAutoFit/>
          </a:bodyPr>
          <a:lstStyle/>
          <a:p>
            <a:pPr algn="ctr"/>
            <a:r>
              <a:rPr lang="en-GB" dirty="0"/>
              <a:t> Figure 5: </a:t>
            </a:r>
            <a:r>
              <a:rPr lang="en-GB" dirty="0" err="1"/>
              <a:t>Mitsuku</a:t>
            </a:r>
            <a:endParaRPr lang="en-GB" dirty="0"/>
          </a:p>
        </p:txBody>
      </p:sp>
      <p:sp>
        <p:nvSpPr>
          <p:cNvPr id="22" name="Rectangle 21">
            <a:extLst>
              <a:ext uri="{FF2B5EF4-FFF2-40B4-BE49-F238E27FC236}">
                <a16:creationId xmlns:a16="http://schemas.microsoft.com/office/drawing/2014/main" id="{956FC965-ECEE-41AD-8C25-0579B74F8FA5}"/>
              </a:ext>
            </a:extLst>
          </p:cNvPr>
          <p:cNvSpPr/>
          <p:nvPr/>
        </p:nvSpPr>
        <p:spPr>
          <a:xfrm>
            <a:off x="885722" y="5827567"/>
            <a:ext cx="2150766" cy="369332"/>
          </a:xfrm>
          <a:prstGeom prst="rect">
            <a:avLst/>
          </a:prstGeom>
        </p:spPr>
        <p:txBody>
          <a:bodyPr wrap="square">
            <a:spAutoFit/>
          </a:bodyPr>
          <a:lstStyle/>
          <a:p>
            <a:pPr algn="ctr"/>
            <a:r>
              <a:rPr lang="en-GB" dirty="0"/>
              <a:t>  Figure 4: Rose</a:t>
            </a:r>
          </a:p>
        </p:txBody>
      </p:sp>
      <p:pic>
        <p:nvPicPr>
          <p:cNvPr id="27" name="Picture 26">
            <a:extLst>
              <a:ext uri="{FF2B5EF4-FFF2-40B4-BE49-F238E27FC236}">
                <a16:creationId xmlns:a16="http://schemas.microsoft.com/office/drawing/2014/main" id="{C46097F0-A894-4988-8E50-30073BBD813A}"/>
              </a:ext>
            </a:extLst>
          </p:cNvPr>
          <p:cNvPicPr/>
          <p:nvPr/>
        </p:nvPicPr>
        <p:blipFill>
          <a:blip r:embed="rId6" cstate="screen">
            <a:extLst>
              <a:ext uri="{28A0092B-C50C-407E-A947-70E740481C1C}">
                <a14:useLocalDpi xmlns:a14="http://schemas.microsoft.com/office/drawing/2010/main" val="0"/>
              </a:ext>
            </a:extLst>
          </a:blip>
          <a:stretch>
            <a:fillRect/>
          </a:stretch>
        </p:blipFill>
        <p:spPr>
          <a:xfrm>
            <a:off x="11184292" y="-11070"/>
            <a:ext cx="752475" cy="752475"/>
          </a:xfrm>
          <a:prstGeom prst="rect">
            <a:avLst/>
          </a:prstGeom>
        </p:spPr>
      </p:pic>
      <p:pic>
        <p:nvPicPr>
          <p:cNvPr id="29" name="Picture 28">
            <a:extLst>
              <a:ext uri="{FF2B5EF4-FFF2-40B4-BE49-F238E27FC236}">
                <a16:creationId xmlns:a16="http://schemas.microsoft.com/office/drawing/2014/main" id="{80D537A2-C625-4529-90F0-5D3F08F3788B}"/>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sp>
        <p:nvSpPr>
          <p:cNvPr id="30" name="Text Placeholder 5">
            <a:extLst>
              <a:ext uri="{FF2B5EF4-FFF2-40B4-BE49-F238E27FC236}">
                <a16:creationId xmlns:a16="http://schemas.microsoft.com/office/drawing/2014/main" id="{D2F2C648-5D8C-40DB-A6C5-1B32AF84D365}"/>
              </a:ext>
            </a:extLst>
          </p:cNvPr>
          <p:cNvSpPr txBox="1">
            <a:spLocks/>
          </p:cNvSpPr>
          <p:nvPr/>
        </p:nvSpPr>
        <p:spPr>
          <a:xfrm>
            <a:off x="7922762" y="3775630"/>
            <a:ext cx="3426052" cy="126858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0" dirty="0"/>
              <a:t>As mentioned by (AISB, 2017) organization </a:t>
            </a:r>
            <a:r>
              <a:rPr lang="en-US" sz="1800" b="0" dirty="0" err="1"/>
              <a:t>Mitsuku</a:t>
            </a:r>
            <a:r>
              <a:rPr lang="en-US" sz="1800" b="0" dirty="0"/>
              <a:t> chatbot is the winner of the </a:t>
            </a:r>
            <a:r>
              <a:rPr lang="en-US" sz="1800" b="0" dirty="0" err="1"/>
              <a:t>Loebner</a:t>
            </a:r>
            <a:r>
              <a:rPr lang="en-US" sz="1800" b="0" dirty="0"/>
              <a:t> Prize 2017.</a:t>
            </a:r>
          </a:p>
        </p:txBody>
      </p:sp>
      <p:sp>
        <p:nvSpPr>
          <p:cNvPr id="31" name="Slide Number Placeholder 14">
            <a:extLst>
              <a:ext uri="{FF2B5EF4-FFF2-40B4-BE49-F238E27FC236}">
                <a16:creationId xmlns:a16="http://schemas.microsoft.com/office/drawing/2014/main" id="{8FFF7A3C-489C-4612-9D89-CDDF111D4178}"/>
              </a:ext>
            </a:extLst>
          </p:cNvPr>
          <p:cNvSpPr txBox="1">
            <a:spLocks/>
          </p:cNvSpPr>
          <p:nvPr/>
        </p:nvSpPr>
        <p:spPr>
          <a:xfrm>
            <a:off x="11836055" y="6423652"/>
            <a:ext cx="28492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5</a:t>
            </a:r>
          </a:p>
        </p:txBody>
      </p:sp>
    </p:spTree>
    <p:extLst>
      <p:ext uri="{BB962C8B-B14F-4D97-AF65-F5344CB8AC3E}">
        <p14:creationId xmlns:p14="http://schemas.microsoft.com/office/powerpoint/2010/main" val="1444309050"/>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1BB9C56-5D33-4514-82B2-ED3C31DE2D43}"/>
              </a:ext>
            </a:extLst>
          </p:cNvPr>
          <p:cNvSpPr/>
          <p:nvPr/>
        </p:nvSpPr>
        <p:spPr>
          <a:xfrm>
            <a:off x="5336" y="-39239"/>
            <a:ext cx="12204888" cy="6858000"/>
          </a:xfrm>
          <a:prstGeom prst="rect">
            <a:avLst/>
          </a:prstGeom>
          <a:blipFill dpi="0" rotWithShape="1">
            <a:blip r:embed="rId3">
              <a:alphaModFix amt="2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19E876B2-334A-4F4F-B479-F56BC1464721}"/>
              </a:ext>
            </a:extLst>
          </p:cNvPr>
          <p:cNvPicPr/>
          <p:nvPr/>
        </p:nvPicPr>
        <p:blipFill rotWithShape="1">
          <a:blip r:embed="rId4">
            <a:extLst>
              <a:ext uri="{28A0092B-C50C-407E-A947-70E740481C1C}">
                <a14:useLocalDpi xmlns:a14="http://schemas.microsoft.com/office/drawing/2010/main" val="0"/>
              </a:ext>
            </a:extLst>
          </a:blip>
          <a:srcRect b="26442"/>
          <a:stretch/>
        </p:blipFill>
        <p:spPr bwMode="auto">
          <a:xfrm>
            <a:off x="1369366" y="1412248"/>
            <a:ext cx="4937443" cy="4453928"/>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grpSp>
        <p:nvGrpSpPr>
          <p:cNvPr id="23" name="Group 22">
            <a:extLst>
              <a:ext uri="{FF2B5EF4-FFF2-40B4-BE49-F238E27FC236}">
                <a16:creationId xmlns:a16="http://schemas.microsoft.com/office/drawing/2014/main" id="{577E4591-1E8E-4AA5-B53E-693BD0E5BBB8}"/>
              </a:ext>
            </a:extLst>
          </p:cNvPr>
          <p:cNvGrpSpPr/>
          <p:nvPr/>
        </p:nvGrpSpPr>
        <p:grpSpPr>
          <a:xfrm>
            <a:off x="6405348" y="2424779"/>
            <a:ext cx="3195105" cy="2359913"/>
            <a:chOff x="1594892" y="2320358"/>
            <a:chExt cx="3181370" cy="2359913"/>
          </a:xfrm>
        </p:grpSpPr>
        <p:sp>
          <p:nvSpPr>
            <p:cNvPr id="30" name="Rectangle 29">
              <a:extLst>
                <a:ext uri="{FF2B5EF4-FFF2-40B4-BE49-F238E27FC236}">
                  <a16:creationId xmlns:a16="http://schemas.microsoft.com/office/drawing/2014/main" id="{D4C6038A-D2D2-4D09-9F26-742CE2C6CAAA}"/>
                </a:ext>
              </a:extLst>
            </p:cNvPr>
            <p:cNvSpPr/>
            <p:nvPr/>
          </p:nvSpPr>
          <p:spPr>
            <a:xfrm>
              <a:off x="1637222" y="2320358"/>
              <a:ext cx="2694046" cy="461665"/>
            </a:xfrm>
            <a:prstGeom prst="rect">
              <a:avLst/>
            </a:prstGeom>
          </p:spPr>
          <p:txBody>
            <a:bodyPr wrap="none">
              <a:spAutoFit/>
            </a:bodyPr>
            <a:lstStyle/>
            <a:p>
              <a:pPr marL="342900" indent="-342900">
                <a:buFont typeface="Arial" panose="020B0604020202020204" pitchFamily="34" charset="0"/>
                <a:buChar char="•"/>
              </a:pPr>
              <a:r>
                <a:rPr lang="en-GB" sz="2400" dirty="0"/>
                <a:t>Text recognition</a:t>
              </a:r>
            </a:p>
          </p:txBody>
        </p:sp>
        <p:sp>
          <p:nvSpPr>
            <p:cNvPr id="31" name="Rectangle 30">
              <a:extLst>
                <a:ext uri="{FF2B5EF4-FFF2-40B4-BE49-F238E27FC236}">
                  <a16:creationId xmlns:a16="http://schemas.microsoft.com/office/drawing/2014/main" id="{CB6BEA45-0BC7-4B78-B923-3BCCB3E9A423}"/>
                </a:ext>
              </a:extLst>
            </p:cNvPr>
            <p:cNvSpPr/>
            <p:nvPr/>
          </p:nvSpPr>
          <p:spPr>
            <a:xfrm>
              <a:off x="1637220" y="2869199"/>
              <a:ext cx="3139042" cy="461665"/>
            </a:xfrm>
            <a:prstGeom prst="rect">
              <a:avLst/>
            </a:prstGeom>
          </p:spPr>
          <p:txBody>
            <a:bodyPr wrap="none">
              <a:spAutoFit/>
            </a:bodyPr>
            <a:lstStyle/>
            <a:p>
              <a:pPr marL="342900" indent="-342900">
                <a:buFont typeface="Arial" panose="020B0604020202020204" pitchFamily="34" charset="0"/>
                <a:buChar char="•"/>
              </a:pPr>
              <a:r>
                <a:rPr lang="en-GB" sz="2400" dirty="0"/>
                <a:t>Speech recognition</a:t>
              </a:r>
            </a:p>
          </p:txBody>
        </p:sp>
        <p:sp>
          <p:nvSpPr>
            <p:cNvPr id="32" name="Rectangle 31">
              <a:extLst>
                <a:ext uri="{FF2B5EF4-FFF2-40B4-BE49-F238E27FC236}">
                  <a16:creationId xmlns:a16="http://schemas.microsoft.com/office/drawing/2014/main" id="{5AEB8553-EE24-4573-8CFA-878564EE49C0}"/>
                </a:ext>
              </a:extLst>
            </p:cNvPr>
            <p:cNvSpPr/>
            <p:nvPr/>
          </p:nvSpPr>
          <p:spPr>
            <a:xfrm>
              <a:off x="1642970" y="3388554"/>
              <a:ext cx="1384915" cy="461665"/>
            </a:xfrm>
            <a:prstGeom prst="rect">
              <a:avLst/>
            </a:prstGeom>
          </p:spPr>
          <p:txBody>
            <a:bodyPr wrap="none">
              <a:spAutoFit/>
            </a:bodyPr>
            <a:lstStyle/>
            <a:p>
              <a:pPr marL="342900" indent="-342900">
                <a:buFont typeface="Arial" panose="020B0604020202020204" pitchFamily="34" charset="0"/>
                <a:buChar char="•"/>
              </a:pPr>
              <a:r>
                <a:rPr lang="en-GB" sz="2400" dirty="0"/>
                <a:t>Avatar</a:t>
              </a:r>
            </a:p>
          </p:txBody>
        </p:sp>
        <p:sp>
          <p:nvSpPr>
            <p:cNvPr id="33" name="Rectangle 32">
              <a:extLst>
                <a:ext uri="{FF2B5EF4-FFF2-40B4-BE49-F238E27FC236}">
                  <a16:creationId xmlns:a16="http://schemas.microsoft.com/office/drawing/2014/main" id="{AA31BE5F-F482-4B88-BA6F-528DB705264D}"/>
                </a:ext>
              </a:extLst>
            </p:cNvPr>
            <p:cNvSpPr/>
            <p:nvPr/>
          </p:nvSpPr>
          <p:spPr>
            <a:xfrm>
              <a:off x="1594892" y="3849274"/>
              <a:ext cx="3181370" cy="830997"/>
            </a:xfrm>
            <a:prstGeom prst="rect">
              <a:avLst/>
            </a:prstGeom>
          </p:spPr>
          <p:txBody>
            <a:bodyPr wrap="none">
              <a:spAutoFit/>
            </a:bodyPr>
            <a:lstStyle/>
            <a:p>
              <a:pPr marL="342900" indent="-342900">
                <a:buFont typeface="Arial" panose="020B0604020202020204" pitchFamily="34" charset="0"/>
                <a:buChar char="•"/>
              </a:pPr>
              <a:r>
                <a:rPr lang="en-GB" sz="2400" dirty="0"/>
                <a:t>Inputs and outputs </a:t>
              </a:r>
            </a:p>
            <a:p>
              <a:pPr marL="342900" indent="-342900">
                <a:buFont typeface="Arial" panose="020B0604020202020204" pitchFamily="34" charset="0"/>
                <a:buChar char="•"/>
              </a:pPr>
              <a:r>
                <a:rPr lang="en-GB" sz="2400" dirty="0"/>
                <a:t>with text or voice</a:t>
              </a:r>
            </a:p>
          </p:txBody>
        </p:sp>
      </p:grpSp>
      <p:sp>
        <p:nvSpPr>
          <p:cNvPr id="34" name="Rectangle 33">
            <a:extLst>
              <a:ext uri="{FF2B5EF4-FFF2-40B4-BE49-F238E27FC236}">
                <a16:creationId xmlns:a16="http://schemas.microsoft.com/office/drawing/2014/main" id="{571CBBD5-2927-4A84-9B19-F7C7BF2DA882}"/>
              </a:ext>
            </a:extLst>
          </p:cNvPr>
          <p:cNvSpPr/>
          <p:nvPr/>
        </p:nvSpPr>
        <p:spPr>
          <a:xfrm>
            <a:off x="0" y="-9773"/>
            <a:ext cx="12179112"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35" name="Text Placeholder 1">
            <a:extLst>
              <a:ext uri="{FF2B5EF4-FFF2-40B4-BE49-F238E27FC236}">
                <a16:creationId xmlns:a16="http://schemas.microsoft.com/office/drawing/2014/main" id="{2E7633F6-E824-4E8F-8E9C-9AC89906E293}"/>
              </a:ext>
            </a:extLst>
          </p:cNvPr>
          <p:cNvSpPr txBox="1">
            <a:spLocks/>
          </p:cNvSpPr>
          <p:nvPr/>
        </p:nvSpPr>
        <p:spPr>
          <a:xfrm>
            <a:off x="291184" y="230767"/>
            <a:ext cx="6811832" cy="5909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spc="-150" dirty="0">
                <a:solidFill>
                  <a:schemeClr val="bg1"/>
                </a:solidFill>
              </a:rPr>
              <a:t>Other Existing Chatbots: 1. Rose</a:t>
            </a:r>
          </a:p>
        </p:txBody>
      </p:sp>
      <p:sp>
        <p:nvSpPr>
          <p:cNvPr id="38" name="Rectangle 37">
            <a:extLst>
              <a:ext uri="{FF2B5EF4-FFF2-40B4-BE49-F238E27FC236}">
                <a16:creationId xmlns:a16="http://schemas.microsoft.com/office/drawing/2014/main" id="{70122059-6636-46C3-A9D8-505038BBF362}"/>
              </a:ext>
            </a:extLst>
          </p:cNvPr>
          <p:cNvSpPr/>
          <p:nvPr/>
        </p:nvSpPr>
        <p:spPr>
          <a:xfrm>
            <a:off x="6449887" y="1748323"/>
            <a:ext cx="5067758" cy="584775"/>
          </a:xfrm>
          <a:prstGeom prst="rect">
            <a:avLst/>
          </a:prstGeom>
        </p:spPr>
        <p:txBody>
          <a:bodyPr wrap="square">
            <a:spAutoFit/>
          </a:bodyPr>
          <a:lstStyle/>
          <a:p>
            <a:r>
              <a:rPr lang="en-GB" sz="3200" dirty="0"/>
              <a:t>Rose</a:t>
            </a:r>
            <a:endParaRPr lang="en-GB" sz="2400" dirty="0"/>
          </a:p>
        </p:txBody>
      </p:sp>
      <p:pic>
        <p:nvPicPr>
          <p:cNvPr id="42" name="Picture 41">
            <a:extLst>
              <a:ext uri="{FF2B5EF4-FFF2-40B4-BE49-F238E27FC236}">
                <a16:creationId xmlns:a16="http://schemas.microsoft.com/office/drawing/2014/main" id="{BD9378D8-B169-4EF9-9844-5FF6C6A3133F}"/>
              </a:ext>
            </a:extLst>
          </p:cNvPr>
          <p:cNvPicPr/>
          <p:nvPr/>
        </p:nvPicPr>
        <p:blipFill>
          <a:blip r:embed="rId5" cstate="screen">
            <a:extLst>
              <a:ext uri="{28A0092B-C50C-407E-A947-70E740481C1C}">
                <a14:useLocalDpi xmlns:a14="http://schemas.microsoft.com/office/drawing/2010/main" val="0"/>
              </a:ext>
            </a:extLst>
          </a:blip>
          <a:stretch>
            <a:fillRect/>
          </a:stretch>
        </p:blipFill>
        <p:spPr>
          <a:xfrm>
            <a:off x="11257716" y="113723"/>
            <a:ext cx="752475" cy="752475"/>
          </a:xfrm>
          <a:prstGeom prst="rect">
            <a:avLst/>
          </a:prstGeom>
        </p:spPr>
      </p:pic>
      <p:pic>
        <p:nvPicPr>
          <p:cNvPr id="43" name="Picture 42">
            <a:extLst>
              <a:ext uri="{FF2B5EF4-FFF2-40B4-BE49-F238E27FC236}">
                <a16:creationId xmlns:a16="http://schemas.microsoft.com/office/drawing/2014/main" id="{5D0DFEFE-4BBF-4FBA-9100-34A34D61C40E}"/>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sp>
        <p:nvSpPr>
          <p:cNvPr id="44" name="Rectangle 43">
            <a:extLst>
              <a:ext uri="{FF2B5EF4-FFF2-40B4-BE49-F238E27FC236}">
                <a16:creationId xmlns:a16="http://schemas.microsoft.com/office/drawing/2014/main" id="{31F09FE5-3273-4EB7-947A-0D2FFBEFCF93}"/>
              </a:ext>
            </a:extLst>
          </p:cNvPr>
          <p:cNvSpPr/>
          <p:nvPr/>
        </p:nvSpPr>
        <p:spPr>
          <a:xfrm>
            <a:off x="2481943" y="5910563"/>
            <a:ext cx="3625837" cy="369332"/>
          </a:xfrm>
          <a:prstGeom prst="rect">
            <a:avLst/>
          </a:prstGeom>
        </p:spPr>
        <p:txBody>
          <a:bodyPr wrap="square">
            <a:spAutoFit/>
          </a:bodyPr>
          <a:lstStyle/>
          <a:p>
            <a:pPr algn="ctr"/>
            <a:r>
              <a:rPr lang="en-GB" dirty="0"/>
              <a:t> Figure 6: Rose being used</a:t>
            </a:r>
          </a:p>
        </p:txBody>
      </p:sp>
      <p:sp>
        <p:nvSpPr>
          <p:cNvPr id="45" name="Slide Number Placeholder 14">
            <a:extLst>
              <a:ext uri="{FF2B5EF4-FFF2-40B4-BE49-F238E27FC236}">
                <a16:creationId xmlns:a16="http://schemas.microsoft.com/office/drawing/2014/main" id="{BB021EAB-9078-40D1-AED6-9BF656D55D88}"/>
              </a:ext>
            </a:extLst>
          </p:cNvPr>
          <p:cNvSpPr txBox="1">
            <a:spLocks/>
          </p:cNvSpPr>
          <p:nvPr/>
        </p:nvSpPr>
        <p:spPr>
          <a:xfrm>
            <a:off x="11836055" y="6423652"/>
            <a:ext cx="28492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6</a:t>
            </a:r>
          </a:p>
        </p:txBody>
      </p:sp>
    </p:spTree>
    <p:extLst>
      <p:ext uri="{BB962C8B-B14F-4D97-AF65-F5344CB8AC3E}">
        <p14:creationId xmlns:p14="http://schemas.microsoft.com/office/powerpoint/2010/main" val="858795151"/>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1BB9C56-5D33-4514-82B2-ED3C31DE2D43}"/>
              </a:ext>
            </a:extLst>
          </p:cNvPr>
          <p:cNvSpPr/>
          <p:nvPr/>
        </p:nvSpPr>
        <p:spPr>
          <a:xfrm>
            <a:off x="5336" y="-39239"/>
            <a:ext cx="12204888" cy="6858000"/>
          </a:xfrm>
          <a:prstGeom prst="rect">
            <a:avLst/>
          </a:prstGeom>
          <a:blipFill dpi="0" rotWithShape="1">
            <a:blip r:embed="rId3">
              <a:alphaModFix amt="2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FD948A5E-7BCE-48CB-8D9A-F45EBC776B5B}"/>
              </a:ext>
            </a:extLst>
          </p:cNvPr>
          <p:cNvPicPr/>
          <p:nvPr/>
        </p:nvPicPr>
        <p:blipFill>
          <a:blip r:embed="rId4">
            <a:extLst>
              <a:ext uri="{28A0092B-C50C-407E-A947-70E740481C1C}">
                <a14:useLocalDpi xmlns:a14="http://schemas.microsoft.com/office/drawing/2010/main" val="0"/>
              </a:ext>
            </a:extLst>
          </a:blip>
          <a:stretch>
            <a:fillRect/>
          </a:stretch>
        </p:blipFill>
        <p:spPr>
          <a:xfrm>
            <a:off x="1770742" y="1649661"/>
            <a:ext cx="5259113" cy="4156053"/>
          </a:xfrm>
          <a:prstGeom prst="rect">
            <a:avLst/>
          </a:prstGeom>
          <a:effectLst>
            <a:outerShdw blurRad="50800" dist="38100" dir="5400000" algn="t" rotWithShape="0">
              <a:prstClr val="black">
                <a:alpha val="40000"/>
              </a:prstClr>
            </a:outerShdw>
          </a:effectLst>
        </p:spPr>
      </p:pic>
      <p:sp>
        <p:nvSpPr>
          <p:cNvPr id="13" name="Rectangle 12">
            <a:extLst>
              <a:ext uri="{FF2B5EF4-FFF2-40B4-BE49-F238E27FC236}">
                <a16:creationId xmlns:a16="http://schemas.microsoft.com/office/drawing/2014/main" id="{1E5D90EF-5110-4E0B-831A-A9204A30B1C0}"/>
              </a:ext>
            </a:extLst>
          </p:cNvPr>
          <p:cNvSpPr/>
          <p:nvPr/>
        </p:nvSpPr>
        <p:spPr>
          <a:xfrm>
            <a:off x="6942433" y="1915991"/>
            <a:ext cx="5067758" cy="954107"/>
          </a:xfrm>
          <a:prstGeom prst="rect">
            <a:avLst/>
          </a:prstGeom>
        </p:spPr>
        <p:txBody>
          <a:bodyPr wrap="square">
            <a:spAutoFit/>
          </a:bodyPr>
          <a:lstStyle/>
          <a:p>
            <a:r>
              <a:rPr lang="en-GB" sz="3200" dirty="0"/>
              <a:t>  </a:t>
            </a:r>
            <a:r>
              <a:rPr lang="en-GB" sz="3200" dirty="0" err="1"/>
              <a:t>Mitsuku</a:t>
            </a:r>
            <a:endParaRPr lang="en-GB" sz="3200" dirty="0"/>
          </a:p>
          <a:p>
            <a:endParaRPr lang="en-GB" sz="2400" dirty="0"/>
          </a:p>
        </p:txBody>
      </p:sp>
      <p:grpSp>
        <p:nvGrpSpPr>
          <p:cNvPr id="2" name="Group 1">
            <a:extLst>
              <a:ext uri="{FF2B5EF4-FFF2-40B4-BE49-F238E27FC236}">
                <a16:creationId xmlns:a16="http://schemas.microsoft.com/office/drawing/2014/main" id="{8C671D9B-90F7-49C1-B06D-B4F85E577B38}"/>
              </a:ext>
            </a:extLst>
          </p:cNvPr>
          <p:cNvGrpSpPr/>
          <p:nvPr/>
        </p:nvGrpSpPr>
        <p:grpSpPr>
          <a:xfrm>
            <a:off x="7163764" y="2613435"/>
            <a:ext cx="2923301" cy="2477555"/>
            <a:chOff x="1637222" y="2320358"/>
            <a:chExt cx="2923301" cy="2477555"/>
          </a:xfrm>
        </p:grpSpPr>
        <p:sp>
          <p:nvSpPr>
            <p:cNvPr id="19" name="Rectangle 18">
              <a:extLst>
                <a:ext uri="{FF2B5EF4-FFF2-40B4-BE49-F238E27FC236}">
                  <a16:creationId xmlns:a16="http://schemas.microsoft.com/office/drawing/2014/main" id="{FD7D3DBB-9B1C-43F9-8FDD-51144BDBF3D1}"/>
                </a:ext>
              </a:extLst>
            </p:cNvPr>
            <p:cNvSpPr/>
            <p:nvPr/>
          </p:nvSpPr>
          <p:spPr>
            <a:xfrm>
              <a:off x="1637222" y="2320358"/>
              <a:ext cx="2705677" cy="461665"/>
            </a:xfrm>
            <a:prstGeom prst="rect">
              <a:avLst/>
            </a:prstGeom>
          </p:spPr>
          <p:txBody>
            <a:bodyPr wrap="none">
              <a:spAutoFit/>
            </a:bodyPr>
            <a:lstStyle/>
            <a:p>
              <a:pPr marL="342900" indent="-342900">
                <a:buFont typeface="Arial" panose="020B0604020202020204" pitchFamily="34" charset="0"/>
                <a:buChar char="•"/>
              </a:pPr>
              <a:r>
                <a:rPr lang="en-GB" sz="2400" dirty="0"/>
                <a:t>Text recognition</a:t>
              </a:r>
            </a:p>
          </p:txBody>
        </p:sp>
        <p:sp>
          <p:nvSpPr>
            <p:cNvPr id="20" name="Rectangle 19">
              <a:extLst>
                <a:ext uri="{FF2B5EF4-FFF2-40B4-BE49-F238E27FC236}">
                  <a16:creationId xmlns:a16="http://schemas.microsoft.com/office/drawing/2014/main" id="{66930D68-31CC-421B-A2FF-611FDC96BFB4}"/>
                </a:ext>
              </a:extLst>
            </p:cNvPr>
            <p:cNvSpPr/>
            <p:nvPr/>
          </p:nvSpPr>
          <p:spPr>
            <a:xfrm>
              <a:off x="1637222" y="2874664"/>
              <a:ext cx="1390894" cy="461665"/>
            </a:xfrm>
            <a:prstGeom prst="rect">
              <a:avLst/>
            </a:prstGeom>
          </p:spPr>
          <p:txBody>
            <a:bodyPr wrap="none">
              <a:spAutoFit/>
            </a:bodyPr>
            <a:lstStyle/>
            <a:p>
              <a:pPr marL="342900" indent="-342900">
                <a:buFont typeface="Arial" panose="020B0604020202020204" pitchFamily="34" charset="0"/>
                <a:buChar char="•"/>
              </a:pPr>
              <a:r>
                <a:rPr lang="en-GB" sz="2400" dirty="0"/>
                <a:t>Avatar</a:t>
              </a:r>
            </a:p>
          </p:txBody>
        </p:sp>
        <p:sp>
          <p:nvSpPr>
            <p:cNvPr id="25" name="Rectangle 24">
              <a:extLst>
                <a:ext uri="{FF2B5EF4-FFF2-40B4-BE49-F238E27FC236}">
                  <a16:creationId xmlns:a16="http://schemas.microsoft.com/office/drawing/2014/main" id="{632DF88C-1CC5-44A1-AA2C-E7109B7A08E0}"/>
                </a:ext>
              </a:extLst>
            </p:cNvPr>
            <p:cNvSpPr/>
            <p:nvPr/>
          </p:nvSpPr>
          <p:spPr>
            <a:xfrm>
              <a:off x="1637222" y="3412918"/>
              <a:ext cx="2923301" cy="461665"/>
            </a:xfrm>
            <a:prstGeom prst="rect">
              <a:avLst/>
            </a:prstGeom>
          </p:spPr>
          <p:txBody>
            <a:bodyPr wrap="none">
              <a:spAutoFit/>
            </a:bodyPr>
            <a:lstStyle/>
            <a:p>
              <a:pPr marL="342900" indent="-342900">
                <a:buFont typeface="Arial" panose="020B0604020202020204" pitchFamily="34" charset="0"/>
                <a:buChar char="•"/>
              </a:pPr>
              <a:r>
                <a:rPr lang="en-GB" sz="2400" dirty="0"/>
                <a:t>Learns from users</a:t>
              </a:r>
            </a:p>
          </p:txBody>
        </p:sp>
        <p:sp>
          <p:nvSpPr>
            <p:cNvPr id="26" name="Rectangle 25">
              <a:extLst>
                <a:ext uri="{FF2B5EF4-FFF2-40B4-BE49-F238E27FC236}">
                  <a16:creationId xmlns:a16="http://schemas.microsoft.com/office/drawing/2014/main" id="{F8B9AFB2-D4BD-46B0-AB9A-D2D79FE3EAF3}"/>
                </a:ext>
              </a:extLst>
            </p:cNvPr>
            <p:cNvSpPr/>
            <p:nvPr/>
          </p:nvSpPr>
          <p:spPr>
            <a:xfrm>
              <a:off x="1637222" y="3966916"/>
              <a:ext cx="2347887" cy="830997"/>
            </a:xfrm>
            <a:prstGeom prst="rect">
              <a:avLst/>
            </a:prstGeom>
          </p:spPr>
          <p:txBody>
            <a:bodyPr wrap="none">
              <a:spAutoFit/>
            </a:bodyPr>
            <a:lstStyle/>
            <a:p>
              <a:pPr marL="342900" indent="-342900">
                <a:buFont typeface="Arial" panose="020B0604020202020204" pitchFamily="34" charset="0"/>
                <a:buChar char="•"/>
              </a:pPr>
              <a:r>
                <a:rPr lang="en-GB" sz="2400" dirty="0"/>
                <a:t>Speaks three </a:t>
              </a:r>
            </a:p>
            <a:p>
              <a:r>
                <a:rPr lang="en-GB" sz="2400" dirty="0"/>
                <a:t>languages</a:t>
              </a:r>
            </a:p>
          </p:txBody>
        </p:sp>
      </p:grpSp>
      <p:sp>
        <p:nvSpPr>
          <p:cNvPr id="22" name="Rectangle 21">
            <a:extLst>
              <a:ext uri="{FF2B5EF4-FFF2-40B4-BE49-F238E27FC236}">
                <a16:creationId xmlns:a16="http://schemas.microsoft.com/office/drawing/2014/main" id="{651D6550-83BA-4C8D-BC4B-52BD1896CBD1}"/>
              </a:ext>
            </a:extLst>
          </p:cNvPr>
          <p:cNvSpPr/>
          <p:nvPr/>
        </p:nvSpPr>
        <p:spPr>
          <a:xfrm>
            <a:off x="0" y="-9773"/>
            <a:ext cx="12179112"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23" name="Text Placeholder 1">
            <a:extLst>
              <a:ext uri="{FF2B5EF4-FFF2-40B4-BE49-F238E27FC236}">
                <a16:creationId xmlns:a16="http://schemas.microsoft.com/office/drawing/2014/main" id="{97532D8F-3619-4EE4-AB0E-951CBBFB1615}"/>
              </a:ext>
            </a:extLst>
          </p:cNvPr>
          <p:cNvSpPr txBox="1">
            <a:spLocks/>
          </p:cNvSpPr>
          <p:nvPr/>
        </p:nvSpPr>
        <p:spPr>
          <a:xfrm>
            <a:off x="291183" y="230767"/>
            <a:ext cx="8067625" cy="5909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spc="-150" dirty="0">
                <a:solidFill>
                  <a:schemeClr val="bg1"/>
                </a:solidFill>
              </a:rPr>
              <a:t>Other Existing Chatbots: 2. </a:t>
            </a:r>
            <a:r>
              <a:rPr lang="en-GB" sz="3600" spc="-150" dirty="0" err="1">
                <a:solidFill>
                  <a:schemeClr val="bg1"/>
                </a:solidFill>
              </a:rPr>
              <a:t>Mitsuku</a:t>
            </a:r>
            <a:endParaRPr lang="en-GB" sz="3600" spc="-150" dirty="0">
              <a:solidFill>
                <a:schemeClr val="bg1"/>
              </a:solidFill>
            </a:endParaRPr>
          </a:p>
        </p:txBody>
      </p:sp>
      <p:pic>
        <p:nvPicPr>
          <p:cNvPr id="30" name="Picture 29">
            <a:extLst>
              <a:ext uri="{FF2B5EF4-FFF2-40B4-BE49-F238E27FC236}">
                <a16:creationId xmlns:a16="http://schemas.microsoft.com/office/drawing/2014/main" id="{939F466A-099B-4125-8D41-887CF832BB97}"/>
              </a:ext>
            </a:extLst>
          </p:cNvPr>
          <p:cNvPicPr/>
          <p:nvPr/>
        </p:nvPicPr>
        <p:blipFill>
          <a:blip r:embed="rId5" cstate="screen">
            <a:extLst>
              <a:ext uri="{28A0092B-C50C-407E-A947-70E740481C1C}">
                <a14:useLocalDpi xmlns:a14="http://schemas.microsoft.com/office/drawing/2010/main" val="0"/>
              </a:ext>
            </a:extLst>
          </a:blip>
          <a:stretch>
            <a:fillRect/>
          </a:stretch>
        </p:blipFill>
        <p:spPr>
          <a:xfrm>
            <a:off x="11257716" y="113723"/>
            <a:ext cx="752475" cy="752475"/>
          </a:xfrm>
          <a:prstGeom prst="rect">
            <a:avLst/>
          </a:prstGeom>
        </p:spPr>
      </p:pic>
      <p:pic>
        <p:nvPicPr>
          <p:cNvPr id="31" name="Picture 30">
            <a:extLst>
              <a:ext uri="{FF2B5EF4-FFF2-40B4-BE49-F238E27FC236}">
                <a16:creationId xmlns:a16="http://schemas.microsoft.com/office/drawing/2014/main" id="{26798671-5F65-4F43-AD85-2D4AEB86CCB4}"/>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sp>
        <p:nvSpPr>
          <p:cNvPr id="32" name="Rectangle 31">
            <a:extLst>
              <a:ext uri="{FF2B5EF4-FFF2-40B4-BE49-F238E27FC236}">
                <a16:creationId xmlns:a16="http://schemas.microsoft.com/office/drawing/2014/main" id="{E404CE09-FC71-4CD2-B036-DAF851976EBF}"/>
              </a:ext>
            </a:extLst>
          </p:cNvPr>
          <p:cNvSpPr/>
          <p:nvPr/>
        </p:nvSpPr>
        <p:spPr>
          <a:xfrm>
            <a:off x="3149600" y="5827567"/>
            <a:ext cx="3487793" cy="369332"/>
          </a:xfrm>
          <a:prstGeom prst="rect">
            <a:avLst/>
          </a:prstGeom>
        </p:spPr>
        <p:txBody>
          <a:bodyPr wrap="square">
            <a:spAutoFit/>
          </a:bodyPr>
          <a:lstStyle/>
          <a:p>
            <a:pPr algn="ctr"/>
            <a:r>
              <a:rPr lang="en-GB" dirty="0"/>
              <a:t> Figure 7: </a:t>
            </a:r>
            <a:r>
              <a:rPr lang="en-GB" dirty="0" err="1"/>
              <a:t>Mitsuku</a:t>
            </a:r>
            <a:r>
              <a:rPr lang="en-GB" dirty="0"/>
              <a:t> being used</a:t>
            </a:r>
          </a:p>
        </p:txBody>
      </p:sp>
      <p:sp>
        <p:nvSpPr>
          <p:cNvPr id="33" name="Slide Number Placeholder 14">
            <a:extLst>
              <a:ext uri="{FF2B5EF4-FFF2-40B4-BE49-F238E27FC236}">
                <a16:creationId xmlns:a16="http://schemas.microsoft.com/office/drawing/2014/main" id="{0BC8AA41-98C0-4C75-A24B-39CBEEBFBE8C}"/>
              </a:ext>
            </a:extLst>
          </p:cNvPr>
          <p:cNvSpPr txBox="1">
            <a:spLocks/>
          </p:cNvSpPr>
          <p:nvPr/>
        </p:nvSpPr>
        <p:spPr>
          <a:xfrm>
            <a:off x="11836055" y="6423652"/>
            <a:ext cx="28492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7</a:t>
            </a:r>
          </a:p>
        </p:txBody>
      </p:sp>
    </p:spTree>
    <p:extLst>
      <p:ext uri="{BB962C8B-B14F-4D97-AF65-F5344CB8AC3E}">
        <p14:creationId xmlns:p14="http://schemas.microsoft.com/office/powerpoint/2010/main" val="3114245118"/>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D54133-07DA-47C1-BCD0-B3145FD7A4A4}"/>
              </a:ext>
            </a:extLst>
          </p:cNvPr>
          <p:cNvSpPr/>
          <p:nvPr/>
        </p:nvSpPr>
        <p:spPr>
          <a:xfrm>
            <a:off x="-1" y="0"/>
            <a:ext cx="12192000" cy="6899991"/>
          </a:xfrm>
          <a:prstGeom prst="rect">
            <a:avLst/>
          </a:prstGeom>
          <a:blipFill dpi="0" rotWithShape="1">
            <a:blip r:embed="rId3">
              <a:alphaModFix amt="1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2BA48F0-68C2-42F5-828D-06E482460B2B}"/>
              </a:ext>
            </a:extLst>
          </p:cNvPr>
          <p:cNvSpPr/>
          <p:nvPr/>
        </p:nvSpPr>
        <p:spPr>
          <a:xfrm>
            <a:off x="12888" y="21762"/>
            <a:ext cx="12179112" cy="9539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13" name="Text Placeholder 1">
            <a:extLst>
              <a:ext uri="{FF2B5EF4-FFF2-40B4-BE49-F238E27FC236}">
                <a16:creationId xmlns:a16="http://schemas.microsoft.com/office/drawing/2014/main" id="{76EFD410-7BE1-4DC6-98C4-5EAF560712B3}"/>
              </a:ext>
            </a:extLst>
          </p:cNvPr>
          <p:cNvSpPr txBox="1">
            <a:spLocks/>
          </p:cNvSpPr>
          <p:nvPr/>
        </p:nvSpPr>
        <p:spPr>
          <a:xfrm>
            <a:off x="4657410" y="215246"/>
            <a:ext cx="3105051" cy="59093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spc="-150" dirty="0">
                <a:solidFill>
                  <a:schemeClr val="bg1"/>
                </a:solidFill>
              </a:rPr>
              <a:t>A.V.A Features</a:t>
            </a:r>
          </a:p>
        </p:txBody>
      </p:sp>
      <p:grpSp>
        <p:nvGrpSpPr>
          <p:cNvPr id="24" name="Group 23">
            <a:extLst>
              <a:ext uri="{FF2B5EF4-FFF2-40B4-BE49-F238E27FC236}">
                <a16:creationId xmlns:a16="http://schemas.microsoft.com/office/drawing/2014/main" id="{283E00AD-017A-4CF5-801B-6CC3D86CF748}"/>
              </a:ext>
            </a:extLst>
          </p:cNvPr>
          <p:cNvGrpSpPr/>
          <p:nvPr/>
        </p:nvGrpSpPr>
        <p:grpSpPr>
          <a:xfrm>
            <a:off x="6760835" y="2554793"/>
            <a:ext cx="4056880" cy="2068080"/>
            <a:chOff x="1637222" y="2320358"/>
            <a:chExt cx="4056880" cy="2148714"/>
          </a:xfrm>
        </p:grpSpPr>
        <p:sp>
          <p:nvSpPr>
            <p:cNvPr id="29" name="Rectangle 28">
              <a:extLst>
                <a:ext uri="{FF2B5EF4-FFF2-40B4-BE49-F238E27FC236}">
                  <a16:creationId xmlns:a16="http://schemas.microsoft.com/office/drawing/2014/main" id="{A55CCD1C-9536-40BC-963F-2A94BA67CB0A}"/>
                </a:ext>
              </a:extLst>
            </p:cNvPr>
            <p:cNvSpPr/>
            <p:nvPr/>
          </p:nvSpPr>
          <p:spPr>
            <a:xfrm>
              <a:off x="1637222" y="2320358"/>
              <a:ext cx="2359428" cy="461665"/>
            </a:xfrm>
            <a:prstGeom prst="rect">
              <a:avLst/>
            </a:prstGeom>
          </p:spPr>
          <p:txBody>
            <a:bodyPr wrap="none">
              <a:spAutoFit/>
            </a:bodyPr>
            <a:lstStyle/>
            <a:p>
              <a:r>
                <a:rPr lang="en-GB" sz="2400" dirty="0"/>
                <a:t>Text recognition</a:t>
              </a:r>
            </a:p>
          </p:txBody>
        </p:sp>
        <p:sp>
          <p:nvSpPr>
            <p:cNvPr id="30" name="Rectangle 29">
              <a:extLst>
                <a:ext uri="{FF2B5EF4-FFF2-40B4-BE49-F238E27FC236}">
                  <a16:creationId xmlns:a16="http://schemas.microsoft.com/office/drawing/2014/main" id="{528517F1-C1BD-44AC-BF0E-D9878C5BFCFC}"/>
                </a:ext>
              </a:extLst>
            </p:cNvPr>
            <p:cNvSpPr/>
            <p:nvPr/>
          </p:nvSpPr>
          <p:spPr>
            <a:xfrm>
              <a:off x="1637222" y="2860269"/>
              <a:ext cx="3764044" cy="461665"/>
            </a:xfrm>
            <a:prstGeom prst="rect">
              <a:avLst/>
            </a:prstGeom>
          </p:spPr>
          <p:txBody>
            <a:bodyPr wrap="none">
              <a:spAutoFit/>
            </a:bodyPr>
            <a:lstStyle/>
            <a:p>
              <a:r>
                <a:rPr lang="en-GB" sz="2400" dirty="0"/>
                <a:t>Choice of avatar and voice</a:t>
              </a:r>
            </a:p>
          </p:txBody>
        </p:sp>
        <p:sp>
          <p:nvSpPr>
            <p:cNvPr id="31" name="Rectangle 30">
              <a:extLst>
                <a:ext uri="{FF2B5EF4-FFF2-40B4-BE49-F238E27FC236}">
                  <a16:creationId xmlns:a16="http://schemas.microsoft.com/office/drawing/2014/main" id="{5A9D9AAF-B386-4B9B-B168-50B9235634D0}"/>
                </a:ext>
              </a:extLst>
            </p:cNvPr>
            <p:cNvSpPr/>
            <p:nvPr/>
          </p:nvSpPr>
          <p:spPr>
            <a:xfrm>
              <a:off x="1637222" y="3443934"/>
              <a:ext cx="3290901" cy="479665"/>
            </a:xfrm>
            <a:prstGeom prst="rect">
              <a:avLst/>
            </a:prstGeom>
          </p:spPr>
          <p:txBody>
            <a:bodyPr wrap="none">
              <a:spAutoFit/>
            </a:bodyPr>
            <a:lstStyle/>
            <a:p>
              <a:r>
                <a:rPr lang="en-GB" sz="2400" dirty="0"/>
                <a:t>Can perform searches, </a:t>
              </a:r>
            </a:p>
          </p:txBody>
        </p:sp>
        <p:sp>
          <p:nvSpPr>
            <p:cNvPr id="32" name="Rectangle 31">
              <a:extLst>
                <a:ext uri="{FF2B5EF4-FFF2-40B4-BE49-F238E27FC236}">
                  <a16:creationId xmlns:a16="http://schemas.microsoft.com/office/drawing/2014/main" id="{A973807A-7189-4093-B4E5-AE73A6796CB5}"/>
                </a:ext>
              </a:extLst>
            </p:cNvPr>
            <p:cNvSpPr/>
            <p:nvPr/>
          </p:nvSpPr>
          <p:spPr>
            <a:xfrm>
              <a:off x="1637222" y="4007407"/>
              <a:ext cx="4056880" cy="461665"/>
            </a:xfrm>
            <a:prstGeom prst="rect">
              <a:avLst/>
            </a:prstGeom>
          </p:spPr>
          <p:txBody>
            <a:bodyPr wrap="none">
              <a:spAutoFit/>
            </a:bodyPr>
            <a:lstStyle/>
            <a:p>
              <a:r>
                <a:rPr lang="en-GB" sz="2400" dirty="0"/>
                <a:t>Cross-platform compatibility</a:t>
              </a:r>
            </a:p>
          </p:txBody>
        </p:sp>
      </p:grpSp>
      <p:sp>
        <p:nvSpPr>
          <p:cNvPr id="34" name="Rectangle 33">
            <a:extLst>
              <a:ext uri="{FF2B5EF4-FFF2-40B4-BE49-F238E27FC236}">
                <a16:creationId xmlns:a16="http://schemas.microsoft.com/office/drawing/2014/main" id="{25A786BB-6EE5-4EA7-9B1F-40DDE43639BC}"/>
              </a:ext>
            </a:extLst>
          </p:cNvPr>
          <p:cNvSpPr/>
          <p:nvPr/>
        </p:nvSpPr>
        <p:spPr>
          <a:xfrm>
            <a:off x="6760834" y="4697996"/>
            <a:ext cx="3527953" cy="461665"/>
          </a:xfrm>
          <a:prstGeom prst="rect">
            <a:avLst/>
          </a:prstGeom>
        </p:spPr>
        <p:txBody>
          <a:bodyPr wrap="none">
            <a:spAutoFit/>
          </a:bodyPr>
          <a:lstStyle/>
          <a:p>
            <a:r>
              <a:rPr lang="en-GB" sz="2400" dirty="0"/>
              <a:t>Implements learner class</a:t>
            </a:r>
          </a:p>
        </p:txBody>
      </p:sp>
      <p:sp>
        <p:nvSpPr>
          <p:cNvPr id="36" name="Rectangle 35">
            <a:extLst>
              <a:ext uri="{FF2B5EF4-FFF2-40B4-BE49-F238E27FC236}">
                <a16:creationId xmlns:a16="http://schemas.microsoft.com/office/drawing/2014/main" id="{4DC83C95-5E05-4716-B029-2AAD9BEEF532}"/>
              </a:ext>
            </a:extLst>
          </p:cNvPr>
          <p:cNvSpPr/>
          <p:nvPr/>
        </p:nvSpPr>
        <p:spPr>
          <a:xfrm>
            <a:off x="6788470" y="5214843"/>
            <a:ext cx="4029245" cy="830997"/>
          </a:xfrm>
          <a:prstGeom prst="rect">
            <a:avLst/>
          </a:prstGeom>
        </p:spPr>
        <p:txBody>
          <a:bodyPr wrap="none">
            <a:spAutoFit/>
          </a:bodyPr>
          <a:lstStyle/>
          <a:p>
            <a:r>
              <a:rPr lang="en-GB" sz="2400" dirty="0"/>
              <a:t>Website with downloadable </a:t>
            </a:r>
          </a:p>
          <a:p>
            <a:r>
              <a:rPr lang="en-GB" sz="2400" dirty="0"/>
              <a:t>version</a:t>
            </a:r>
          </a:p>
        </p:txBody>
      </p:sp>
      <p:sp>
        <p:nvSpPr>
          <p:cNvPr id="15" name="Rectangle 14">
            <a:extLst>
              <a:ext uri="{FF2B5EF4-FFF2-40B4-BE49-F238E27FC236}">
                <a16:creationId xmlns:a16="http://schemas.microsoft.com/office/drawing/2014/main" id="{21101FB1-5965-43BB-ACD3-63E7DD1FF95E}"/>
              </a:ext>
            </a:extLst>
          </p:cNvPr>
          <p:cNvSpPr/>
          <p:nvPr/>
        </p:nvSpPr>
        <p:spPr>
          <a:xfrm>
            <a:off x="5743262" y="917828"/>
            <a:ext cx="652743" cy="1107996"/>
          </a:xfrm>
          <a:prstGeom prst="rect">
            <a:avLst/>
          </a:prstGeom>
        </p:spPr>
        <p:txBody>
          <a:bodyPr wrap="none">
            <a:spAutoFit/>
          </a:bodyPr>
          <a:lstStyle/>
          <a:p>
            <a:pPr algn="ctr"/>
            <a:r>
              <a:rPr lang="en-GB" sz="6600" b="1" spc="-150" dirty="0">
                <a:solidFill>
                  <a:schemeClr val="bg1"/>
                </a:solidFill>
              </a:rPr>
              <a:t>1</a:t>
            </a:r>
          </a:p>
        </p:txBody>
      </p:sp>
      <p:pic>
        <p:nvPicPr>
          <p:cNvPr id="41" name="Picture 40">
            <a:extLst>
              <a:ext uri="{FF2B5EF4-FFF2-40B4-BE49-F238E27FC236}">
                <a16:creationId xmlns:a16="http://schemas.microsoft.com/office/drawing/2014/main" id="{D796CCBC-D125-4AF1-B84D-75BF902143C8}"/>
              </a:ext>
            </a:extLst>
          </p:cNvPr>
          <p:cNvPicPr/>
          <p:nvPr/>
        </p:nvPicPr>
        <p:blipFill>
          <a:blip r:embed="rId4" cstate="screen">
            <a:extLst>
              <a:ext uri="{28A0092B-C50C-407E-A947-70E740481C1C}">
                <a14:useLocalDpi xmlns:a14="http://schemas.microsoft.com/office/drawing/2010/main" val="0"/>
              </a:ext>
            </a:extLst>
          </a:blip>
          <a:stretch>
            <a:fillRect/>
          </a:stretch>
        </p:blipFill>
        <p:spPr>
          <a:xfrm>
            <a:off x="11257716" y="113723"/>
            <a:ext cx="752475" cy="752475"/>
          </a:xfrm>
          <a:prstGeom prst="rect">
            <a:avLst/>
          </a:prstGeom>
        </p:spPr>
      </p:pic>
      <p:sp>
        <p:nvSpPr>
          <p:cNvPr id="42" name="Rectangle 41">
            <a:extLst>
              <a:ext uri="{FF2B5EF4-FFF2-40B4-BE49-F238E27FC236}">
                <a16:creationId xmlns:a16="http://schemas.microsoft.com/office/drawing/2014/main" id="{0AC78F6A-6E94-4681-A1F5-C9B7A1BDA9D3}"/>
              </a:ext>
            </a:extLst>
          </p:cNvPr>
          <p:cNvSpPr/>
          <p:nvPr/>
        </p:nvSpPr>
        <p:spPr>
          <a:xfrm>
            <a:off x="1981219" y="2608899"/>
            <a:ext cx="3527953" cy="3331273"/>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47">
            <a:extLst>
              <a:ext uri="{FF2B5EF4-FFF2-40B4-BE49-F238E27FC236}">
                <a16:creationId xmlns:a16="http://schemas.microsoft.com/office/drawing/2014/main" id="{3E8F3368-651D-4F87-A2C0-2A5CBD1E7DAF}"/>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59770" y="6379480"/>
            <a:ext cx="914383" cy="377202"/>
          </a:xfrm>
          <a:prstGeom prst="rect">
            <a:avLst/>
          </a:prstGeom>
        </p:spPr>
      </p:pic>
      <p:sp>
        <p:nvSpPr>
          <p:cNvPr id="49" name="Rectangle 48">
            <a:extLst>
              <a:ext uri="{FF2B5EF4-FFF2-40B4-BE49-F238E27FC236}">
                <a16:creationId xmlns:a16="http://schemas.microsoft.com/office/drawing/2014/main" id="{DA52A89B-E511-418F-9343-403832826A9C}"/>
              </a:ext>
            </a:extLst>
          </p:cNvPr>
          <p:cNvSpPr/>
          <p:nvPr/>
        </p:nvSpPr>
        <p:spPr>
          <a:xfrm>
            <a:off x="1986478" y="6032371"/>
            <a:ext cx="3676479" cy="369332"/>
          </a:xfrm>
          <a:prstGeom prst="rect">
            <a:avLst/>
          </a:prstGeom>
        </p:spPr>
        <p:txBody>
          <a:bodyPr wrap="square">
            <a:spAutoFit/>
          </a:bodyPr>
          <a:lstStyle/>
          <a:p>
            <a:pPr algn="ctr"/>
            <a:r>
              <a:rPr lang="en-GB" dirty="0"/>
              <a:t>Figure 8: AVA female image</a:t>
            </a:r>
          </a:p>
        </p:txBody>
      </p:sp>
      <p:pic>
        <p:nvPicPr>
          <p:cNvPr id="50" name="Picture 49">
            <a:extLst>
              <a:ext uri="{FF2B5EF4-FFF2-40B4-BE49-F238E27FC236}">
                <a16:creationId xmlns:a16="http://schemas.microsoft.com/office/drawing/2014/main" id="{1928098B-E70C-4D02-9019-0CA6587D9D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5589" y="2608898"/>
            <a:ext cx="2894822" cy="3331273"/>
          </a:xfrm>
          <a:prstGeom prst="rect">
            <a:avLst/>
          </a:prstGeom>
        </p:spPr>
      </p:pic>
      <p:sp>
        <p:nvSpPr>
          <p:cNvPr id="51" name="Slide Number Placeholder 14">
            <a:extLst>
              <a:ext uri="{FF2B5EF4-FFF2-40B4-BE49-F238E27FC236}">
                <a16:creationId xmlns:a16="http://schemas.microsoft.com/office/drawing/2014/main" id="{DB0E0DBB-A897-4D4D-A265-7DC9768BCDE5}"/>
              </a:ext>
            </a:extLst>
          </p:cNvPr>
          <p:cNvSpPr txBox="1">
            <a:spLocks/>
          </p:cNvSpPr>
          <p:nvPr/>
        </p:nvSpPr>
        <p:spPr>
          <a:xfrm>
            <a:off x="11836055" y="6423652"/>
            <a:ext cx="28492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8</a:t>
            </a:r>
          </a:p>
        </p:txBody>
      </p:sp>
    </p:spTree>
    <p:extLst>
      <p:ext uri="{BB962C8B-B14F-4D97-AF65-F5344CB8AC3E}">
        <p14:creationId xmlns:p14="http://schemas.microsoft.com/office/powerpoint/2010/main" val="181792220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Powerful Presentations</Template>
  <TotalTime>2490</TotalTime>
  <Words>2033</Words>
  <Application>Microsoft Office PowerPoint</Application>
  <PresentationFormat>Widescreen</PresentationFormat>
  <Paragraphs>347</Paragraphs>
  <Slides>28</Slides>
  <Notes>28</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Arial Black</vt:lpstr>
      <vt:lpstr>Calibri</vt:lpstr>
      <vt:lpstr>Segoe UI</vt:lpstr>
      <vt:lpstr>Segoe UI Black</vt:lpstr>
      <vt:lpstr>Segoe UI Light</vt:lpstr>
      <vt:lpstr>Segoe UI Semibold</vt:lpstr>
      <vt:lpstr>Segoe UI Semilight</vt:lpstr>
      <vt:lpstr>Wingdings</vt:lpstr>
      <vt:lpstr>Storybuilding Neal Creative</vt:lpstr>
      <vt:lpstr>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Nottingham Trent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A.V.A?</dc:title>
  <dc:subject/>
  <dc:creator>Ayodamola Ajibola 2016 (N0590642)</dc:creator>
  <cp:keywords/>
  <dc:description/>
  <cp:lastModifiedBy>Alex Moreton</cp:lastModifiedBy>
  <cp:revision>122</cp:revision>
  <dcterms:created xsi:type="dcterms:W3CDTF">2018-04-23T08:50:32Z</dcterms:created>
  <dcterms:modified xsi:type="dcterms:W3CDTF">2018-05-06T20:57:30Z</dcterms:modified>
  <cp:category/>
</cp:coreProperties>
</file>